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1"/>
  </p:notesMasterIdLst>
  <p:sldIdLst>
    <p:sldId id="256" r:id="rId3"/>
    <p:sldId id="300" r:id="rId4"/>
    <p:sldId id="313"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Lst>
  <p:sldSz cx="9144000" cy="5143500" type="screen16x9"/>
  <p:notesSz cx="6858000" cy="9144000"/>
  <p:embeddedFontLst>
    <p:embeddedFont>
      <p:font typeface="Cambria Math" panose="02040503050406030204" pitchFamily="18" charset="0"/>
      <p:regular r:id="rId42"/>
    </p:embeddedFont>
    <p:embeddedFont>
      <p:font typeface="Commissioner" pitchFamily="2" charset="0"/>
      <p:regular r:id=""/>
      <p:bold r:id=""/>
    </p:embeddedFont>
    <p:embeddedFont>
      <p:font typeface="Golos Text" panose="020B0503020202020204" pitchFamily="34" charset="0"/>
      <p:regular r:id=""/>
      <p:bold r:id=""/>
    </p:embeddedFont>
    <p:embeddedFont>
      <p:font typeface="Lato" panose="020F050202020403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545"/>
  </p:normalViewPr>
  <p:slideViewPr>
    <p:cSldViewPr snapToGrid="0">
      <p:cViewPr varScale="1">
        <p:scale>
          <a:sx n="144" d="100"/>
          <a:sy n="144" d="100"/>
        </p:scale>
        <p:origin x="9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customer service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1">
              <a:lnSpc>
                <a:spcPct val="100000"/>
              </a:lnSpc>
              <a:spcBef>
                <a:spcPts val="0"/>
              </a:spcBef>
              <a:spcAft>
                <a:spcPts val="0"/>
              </a:spcAft>
              <a:buClr>
                <a:srgbClr val="000000"/>
              </a:buClr>
              <a:buSzPts val="1100"/>
              <a:buFont typeface="Arial"/>
              <a:buNone/>
            </a:pPr>
            <a:r>
              <a:rPr lang="en-US" dirty="0"/>
              <a:t>Refunding ticket</a:t>
            </a:r>
          </a:p>
          <a:p>
            <a:pPr marL="0" marR="0" lvl="0" indent="0" algn="l" rtl="1">
              <a:lnSpc>
                <a:spcPct val="100000"/>
              </a:lnSpc>
              <a:spcBef>
                <a:spcPts val="0"/>
              </a:spcBef>
              <a:spcAft>
                <a:spcPts val="0"/>
              </a:spcAft>
              <a:buClr>
                <a:srgbClr val="000000"/>
              </a:buClr>
              <a:buSzPts val="1100"/>
              <a:buFont typeface="Arial"/>
              <a:buNone/>
            </a:pPr>
            <a:r>
              <a:rPr lang="en-US" dirty="0"/>
              <a:t>LLM vis</a:t>
            </a:r>
          </a:p>
          <a:p>
            <a:pPr marL="0" marR="0" lvl="0" indent="0" algn="l" rtl="1">
              <a:lnSpc>
                <a:spcPct val="100000"/>
              </a:lnSpc>
              <a:spcBef>
                <a:spcPts val="0"/>
              </a:spcBef>
              <a:spcAft>
                <a:spcPts val="0"/>
              </a:spcAft>
              <a:buClr>
                <a:srgbClr val="000000"/>
              </a:buClr>
              <a:buSzPts val="1100"/>
              <a:buFont typeface="Arial"/>
              <a:buNone/>
            </a:pPr>
            <a:r>
              <a:rPr lang="en-US" dirty="0"/>
              <a:t>Update </a:t>
            </a:r>
            <a:r>
              <a:rPr lang="en-US" dirty="0" err="1"/>
              <a:t>llms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Use </a:t>
            </a:r>
            <a:r>
              <a:rPr lang="en-US" dirty="0" err="1"/>
              <a:t>llm</a:t>
            </a:r>
            <a:r>
              <a:rPr lang="en-US" dirty="0"/>
              <a:t> to improve </a:t>
            </a:r>
          </a:p>
          <a:p>
            <a:pPr marL="0" lvl="0" indent="0" algn="l" rtl="0">
              <a:lnSpc>
                <a:spcPct val="100000"/>
              </a:lnSpc>
              <a:spcBef>
                <a:spcPts val="0"/>
              </a:spcBef>
              <a:spcAft>
                <a:spcPts val="0"/>
              </a:spcAft>
              <a:buSzPts val="1100"/>
              <a:buNone/>
            </a:pPr>
            <a:r>
              <a:rPr lang="en-US" dirty="0"/>
              <a:t>Wide range of definition</a:t>
            </a:r>
          </a:p>
          <a:p>
            <a:pPr marL="0" lvl="0" indent="0" algn="l" rtl="0">
              <a:lnSpc>
                <a:spcPct val="100000"/>
              </a:lnSpc>
              <a:spcBef>
                <a:spcPts val="0"/>
              </a:spcBef>
              <a:spcAft>
                <a:spcPts val="0"/>
              </a:spcAft>
              <a:buSzPts val="1100"/>
              <a:buNone/>
            </a:pPr>
            <a:r>
              <a:rPr lang="en-US" dirty="0"/>
              <a:t>Source of </a:t>
            </a:r>
            <a:r>
              <a:rPr lang="en-US" dirty="0" err="1"/>
              <a:t>erros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drug</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Show code</a:t>
            </a:r>
          </a:p>
          <a:p>
            <a:pPr marL="0" lvl="0" indent="0" algn="l" rtl="0">
              <a:lnSpc>
                <a:spcPct val="100000"/>
              </a:lnSpc>
              <a:spcBef>
                <a:spcPts val="0"/>
              </a:spcBef>
              <a:spcAft>
                <a:spcPts val="0"/>
              </a:spcAft>
              <a:buSzPts val="1100"/>
              <a:buNone/>
            </a:pPr>
            <a:r>
              <a:rPr lang="en-US" dirty="0"/>
              <a:t>﻿Debate Over Attention</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365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Shape - color</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RAG</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Code </a:t>
            </a:r>
            <a:r>
              <a:rPr lang="en-US" dirty="0" err="1"/>
              <a:t>generattion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a-IR" dirty="0"/>
              <a:t>سیر تکاملی</a:t>
            </a:r>
          </a:p>
          <a:p>
            <a:pPr marL="0" marR="0" lvl="0" indent="0" algn="l" rtl="0">
              <a:lnSpc>
                <a:spcPct val="100000"/>
              </a:lnSpc>
              <a:spcBef>
                <a:spcPts val="0"/>
              </a:spcBef>
              <a:spcAft>
                <a:spcPts val="0"/>
              </a:spcAft>
              <a:buClr>
                <a:srgbClr val="000000"/>
              </a:buClr>
              <a:buSzPts val="1100"/>
              <a:buFont typeface="Arial"/>
              <a:buNone/>
            </a:pPr>
            <a:r>
              <a:rPr lang="fa-IR" dirty="0"/>
              <a:t>تخت افزار</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700"/>
              <a:buNone/>
              <a:defRPr sz="3600"/>
            </a:lvl1pPr>
            <a:lvl2pPr lvl="1" algn="l">
              <a:lnSpc>
                <a:spcPct val="100000"/>
              </a:lnSpc>
              <a:spcBef>
                <a:spcPts val="0"/>
              </a:spcBef>
              <a:spcAft>
                <a:spcPts val="0"/>
              </a:spcAft>
              <a:buSzPts val="4700"/>
              <a:buNone/>
              <a:defRPr sz="4700"/>
            </a:lvl2pPr>
            <a:lvl3pPr lvl="2" algn="l">
              <a:lnSpc>
                <a:spcPct val="100000"/>
              </a:lnSpc>
              <a:spcBef>
                <a:spcPts val="0"/>
              </a:spcBef>
              <a:spcAft>
                <a:spcPts val="0"/>
              </a:spcAft>
              <a:buSzPts val="4700"/>
              <a:buNone/>
              <a:defRPr sz="4700"/>
            </a:lvl3pPr>
            <a:lvl4pPr lvl="3" algn="l">
              <a:lnSpc>
                <a:spcPct val="100000"/>
              </a:lnSpc>
              <a:spcBef>
                <a:spcPts val="0"/>
              </a:spcBef>
              <a:spcAft>
                <a:spcPts val="0"/>
              </a:spcAft>
              <a:buSzPts val="4700"/>
              <a:buNone/>
              <a:defRPr sz="4700"/>
            </a:lvl4pPr>
            <a:lvl5pPr lvl="4" algn="l">
              <a:lnSpc>
                <a:spcPct val="100000"/>
              </a:lnSpc>
              <a:spcBef>
                <a:spcPts val="0"/>
              </a:spcBef>
              <a:spcAft>
                <a:spcPts val="0"/>
              </a:spcAft>
              <a:buSzPts val="4700"/>
              <a:buNone/>
              <a:defRPr sz="4700"/>
            </a:lvl5pPr>
            <a:lvl6pPr lvl="5" algn="l">
              <a:lnSpc>
                <a:spcPct val="100000"/>
              </a:lnSpc>
              <a:spcBef>
                <a:spcPts val="0"/>
              </a:spcBef>
              <a:spcAft>
                <a:spcPts val="0"/>
              </a:spcAft>
              <a:buSzPts val="4700"/>
              <a:buNone/>
              <a:defRPr sz="4700"/>
            </a:lvl6pPr>
            <a:lvl7pPr lvl="6" algn="l">
              <a:lnSpc>
                <a:spcPct val="100000"/>
              </a:lnSpc>
              <a:spcBef>
                <a:spcPts val="0"/>
              </a:spcBef>
              <a:spcAft>
                <a:spcPts val="0"/>
              </a:spcAft>
              <a:buSzPts val="4700"/>
              <a:buNone/>
              <a:defRPr sz="4700"/>
            </a:lvl7pPr>
            <a:lvl8pPr lvl="7" algn="l">
              <a:lnSpc>
                <a:spcPct val="100000"/>
              </a:lnSpc>
              <a:spcBef>
                <a:spcPts val="0"/>
              </a:spcBef>
              <a:spcAft>
                <a:spcPts val="0"/>
              </a:spcAft>
              <a:buSzPts val="4700"/>
              <a:buNone/>
              <a:defRPr sz="4700"/>
            </a:lvl8pPr>
            <a:lvl9pPr lvl="8" algn="l">
              <a:lnSpc>
                <a:spcPct val="100000"/>
              </a:lnSpc>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50"/>
              <a:buNone/>
              <a:defRPr sz="1550"/>
            </a:lvl1pPr>
            <a:lvl2pPr lvl="1" algn="l">
              <a:lnSpc>
                <a:spcPct val="115000"/>
              </a:lnSpc>
              <a:spcBef>
                <a:spcPts val="0"/>
              </a:spcBef>
              <a:spcAft>
                <a:spcPts val="0"/>
              </a:spcAft>
              <a:buSzPts val="1850"/>
              <a:buNone/>
              <a:defRPr sz="1850"/>
            </a:lvl2pPr>
            <a:lvl3pPr lvl="2" algn="l">
              <a:lnSpc>
                <a:spcPct val="115000"/>
              </a:lnSpc>
              <a:spcBef>
                <a:spcPts val="0"/>
              </a:spcBef>
              <a:spcAft>
                <a:spcPts val="0"/>
              </a:spcAft>
              <a:buSzPts val="1850"/>
              <a:buNone/>
              <a:defRPr sz="1850"/>
            </a:lvl3pPr>
            <a:lvl4pPr lvl="3" algn="l">
              <a:lnSpc>
                <a:spcPct val="115000"/>
              </a:lnSpc>
              <a:spcBef>
                <a:spcPts val="0"/>
              </a:spcBef>
              <a:spcAft>
                <a:spcPts val="0"/>
              </a:spcAft>
              <a:buSzPts val="1850"/>
              <a:buNone/>
              <a:defRPr sz="1850"/>
            </a:lvl4pPr>
            <a:lvl5pPr lvl="4" algn="l">
              <a:lnSpc>
                <a:spcPct val="115000"/>
              </a:lnSpc>
              <a:spcBef>
                <a:spcPts val="0"/>
              </a:spcBef>
              <a:spcAft>
                <a:spcPts val="0"/>
              </a:spcAft>
              <a:buSzPts val="1850"/>
              <a:buNone/>
              <a:defRPr sz="1850"/>
            </a:lvl5pPr>
            <a:lvl6pPr lvl="5" algn="l">
              <a:lnSpc>
                <a:spcPct val="115000"/>
              </a:lnSpc>
              <a:spcBef>
                <a:spcPts val="0"/>
              </a:spcBef>
              <a:spcAft>
                <a:spcPts val="0"/>
              </a:spcAft>
              <a:buSzPts val="1850"/>
              <a:buNone/>
              <a:defRPr sz="1850"/>
            </a:lvl6pPr>
            <a:lvl7pPr lvl="6" algn="l">
              <a:lnSpc>
                <a:spcPct val="115000"/>
              </a:lnSpc>
              <a:spcBef>
                <a:spcPts val="0"/>
              </a:spcBef>
              <a:spcAft>
                <a:spcPts val="0"/>
              </a:spcAft>
              <a:buSzPts val="1850"/>
              <a:buNone/>
              <a:defRPr sz="1850"/>
            </a:lvl7pPr>
            <a:lvl8pPr lvl="7" algn="l">
              <a:lnSpc>
                <a:spcPct val="115000"/>
              </a:lnSpc>
              <a:spcBef>
                <a:spcPts val="0"/>
              </a:spcBef>
              <a:spcAft>
                <a:spcPts val="0"/>
              </a:spcAft>
              <a:buSzPts val="1850"/>
              <a:buNone/>
              <a:defRPr sz="1850"/>
            </a:lvl8pPr>
            <a:lvl9pPr lvl="8" algn="l">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sm" len="sm"/>
              <a:tailEnd type="none" w="sm" len="sm"/>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948325" y="1409875"/>
            <a:ext cx="4863300" cy="66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sp>
        <p:nvSpPr>
          <p:cNvPr id="111" name="Google Shape;111;p15"/>
          <p:cNvSpPr txBox="1">
            <a:spLocks noGrp="1"/>
          </p:cNvSpPr>
          <p:nvPr>
            <p:ph type="subTitle" idx="1"/>
          </p:nvPr>
        </p:nvSpPr>
        <p:spPr>
          <a:xfrm>
            <a:off x="948325" y="2172700"/>
            <a:ext cx="4863300" cy="1519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2"/>
              </a:buClr>
              <a:buSzPts val="1400"/>
              <a:buChar char="■"/>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12" name="Google Shape;112;p15"/>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15"/>
          <p:cNvGrpSpPr/>
          <p:nvPr/>
        </p:nvGrpSpPr>
        <p:grpSpPr>
          <a:xfrm rot="10800000" flipH="1">
            <a:off x="-55375" y="0"/>
            <a:ext cx="9199250" cy="4604000"/>
            <a:chOff x="-55375" y="539500"/>
            <a:chExt cx="9199250" cy="4604000"/>
          </a:xfrm>
        </p:grpSpPr>
        <p:cxnSp>
          <p:nvCxnSpPr>
            <p:cNvPr id="114" name="Google Shape;114;p15"/>
            <p:cNvCxnSpPr/>
            <p:nvPr/>
          </p:nvCxnSpPr>
          <p:spPr>
            <a:xfrm>
              <a:off x="-55375" y="4608575"/>
              <a:ext cx="45717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15"/>
            <p:cNvCxnSpPr/>
            <p:nvPr/>
          </p:nvCxnSpPr>
          <p:spPr>
            <a:xfrm>
              <a:off x="4585075" y="539500"/>
              <a:ext cx="45588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15"/>
            <p:cNvCxnSpPr/>
            <p:nvPr/>
          </p:nvCxnSpPr>
          <p:spPr>
            <a:xfrm rot="10800000">
              <a:off x="8430775" y="805200"/>
              <a:ext cx="0" cy="43383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sp>
        <p:nvSpPr>
          <p:cNvPr id="119" name="Google Shape;119;p1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 name="Google Shape;120;p16"/>
          <p:cNvGrpSpPr/>
          <p:nvPr/>
        </p:nvGrpSpPr>
        <p:grpSpPr>
          <a:xfrm>
            <a:off x="141900" y="-26"/>
            <a:ext cx="9002025" cy="4876051"/>
            <a:chOff x="141900" y="-26"/>
            <a:chExt cx="9002025" cy="4876051"/>
          </a:xfrm>
        </p:grpSpPr>
        <p:cxnSp>
          <p:nvCxnSpPr>
            <p:cNvPr id="121" name="Google Shape;121;p16"/>
            <p:cNvCxnSpPr/>
            <p:nvPr/>
          </p:nvCxnSpPr>
          <p:spPr>
            <a:xfrm>
              <a:off x="4576425" y="4876025"/>
              <a:ext cx="4567500" cy="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16"/>
            <p:cNvCxnSpPr/>
            <p:nvPr/>
          </p:nvCxnSpPr>
          <p:spPr>
            <a:xfrm rot="10800000">
              <a:off x="141900" y="-26"/>
              <a:ext cx="0" cy="39585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sp>
        <p:nvSpPr>
          <p:cNvPr id="125" name="Google Shape;125;p17"/>
          <p:cNvSpPr txBox="1">
            <a:spLocks noGrp="1"/>
          </p:cNvSpPr>
          <p:nvPr>
            <p:ph type="subTitle" idx="1"/>
          </p:nvPr>
        </p:nvSpPr>
        <p:spPr>
          <a:xfrm>
            <a:off x="713250" y="1217050"/>
            <a:ext cx="7717500" cy="400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6" name="Google Shape;126;p17"/>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17"/>
          <p:cNvGrpSpPr/>
          <p:nvPr/>
        </p:nvGrpSpPr>
        <p:grpSpPr>
          <a:xfrm>
            <a:off x="150" y="0"/>
            <a:ext cx="8860050" cy="4876025"/>
            <a:chOff x="150" y="0"/>
            <a:chExt cx="8860050" cy="4876025"/>
          </a:xfrm>
        </p:grpSpPr>
        <p:cxnSp>
          <p:nvCxnSpPr>
            <p:cNvPr id="128" name="Google Shape;128;p17"/>
            <p:cNvCxnSpPr/>
            <p:nvPr/>
          </p:nvCxnSpPr>
          <p:spPr>
            <a:xfrm>
              <a:off x="8860200" y="0"/>
              <a:ext cx="0" cy="2571600"/>
            </a:xfrm>
            <a:prstGeom prst="straightConnector1">
              <a:avLst/>
            </a:prstGeom>
            <a:noFill/>
            <a:ln w="9525" cap="flat" cmpd="sng">
              <a:solidFill>
                <a:schemeClr val="dk1"/>
              </a:solidFill>
              <a:prstDash val="solid"/>
              <a:round/>
              <a:headEnd type="none" w="sm" len="sm"/>
              <a:tailEnd type="none" w="sm" len="sm"/>
            </a:ln>
          </p:spPr>
        </p:cxnSp>
        <p:cxnSp>
          <p:nvCxnSpPr>
            <p:cNvPr id="129" name="Google Shape;129;p17"/>
            <p:cNvCxnSpPr/>
            <p:nvPr/>
          </p:nvCxnSpPr>
          <p:spPr>
            <a:xfrm rot="10800000">
              <a:off x="150" y="4876025"/>
              <a:ext cx="84447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1"/>
        <p:cNvGrpSpPr/>
        <p:nvPr/>
      </p:nvGrpSpPr>
      <p:grpSpPr>
        <a:xfrm>
          <a:off x="0" y="0"/>
          <a:ext cx="0" cy="0"/>
          <a:chOff x="0" y="0"/>
          <a:chExt cx="0" cy="0"/>
        </a:xfrm>
      </p:grpSpPr>
      <p:cxnSp>
        <p:nvCxnSpPr>
          <p:cNvPr id="132" name="Google Shape;132;p19"/>
          <p:cNvCxnSpPr/>
          <p:nvPr/>
        </p:nvCxnSpPr>
        <p:spPr>
          <a:xfrm rot="10800000">
            <a:off x="9002100" y="-100"/>
            <a:ext cx="0" cy="2652600"/>
          </a:xfrm>
          <a:prstGeom prst="straightConnector1">
            <a:avLst/>
          </a:prstGeom>
          <a:noFill/>
          <a:ln w="9525" cap="flat" cmpd="sng">
            <a:solidFill>
              <a:schemeClr val="dk1"/>
            </a:solidFill>
            <a:prstDash val="solid"/>
            <a:round/>
            <a:headEnd type="none" w="sm" len="sm"/>
            <a:tailEnd type="none" w="sm" len="sm"/>
          </a:ln>
        </p:spPr>
      </p:cxnSp>
      <p:sp>
        <p:nvSpPr>
          <p:cNvPr id="133" name="Google Shape;133;p19"/>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4" name="Google Shape;134;p19"/>
          <p:cNvCxnSpPr/>
          <p:nvPr/>
        </p:nvCxnSpPr>
        <p:spPr>
          <a:xfrm>
            <a:off x="4273200" y="4876025"/>
            <a:ext cx="4870800" cy="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19"/>
          <p:cNvCxnSpPr/>
          <p:nvPr/>
        </p:nvCxnSpPr>
        <p:spPr>
          <a:xfrm rot="10800000">
            <a:off x="711250" y="0"/>
            <a:ext cx="0" cy="413100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36"/>
        <p:cNvGrpSpPr/>
        <p:nvPr/>
      </p:nvGrpSpPr>
      <p:grpSpPr>
        <a:xfrm>
          <a:off x="0" y="0"/>
          <a:ext cx="0" cy="0"/>
          <a:chOff x="0" y="0"/>
          <a:chExt cx="0" cy="0"/>
        </a:xfrm>
      </p:grpSpPr>
      <p:sp>
        <p:nvSpPr>
          <p:cNvPr id="137" name="Google Shape;137;p20"/>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 name="Google Shape;138;p20"/>
          <p:cNvGrpSpPr/>
          <p:nvPr/>
        </p:nvGrpSpPr>
        <p:grpSpPr>
          <a:xfrm rot="10800000">
            <a:off x="0" y="363100"/>
            <a:ext cx="8860200" cy="4780400"/>
            <a:chOff x="283800" y="0"/>
            <a:chExt cx="8860200" cy="4780400"/>
          </a:xfrm>
        </p:grpSpPr>
        <p:cxnSp>
          <p:nvCxnSpPr>
            <p:cNvPr id="139" name="Google Shape;139;p20"/>
            <p:cNvCxnSpPr/>
            <p:nvPr/>
          </p:nvCxnSpPr>
          <p:spPr>
            <a:xfrm>
              <a:off x="4273200" y="4780400"/>
              <a:ext cx="4870800" cy="0"/>
            </a:xfrm>
            <a:prstGeom prst="straightConnector1">
              <a:avLst/>
            </a:prstGeom>
            <a:noFill/>
            <a:ln w="9525" cap="flat" cmpd="sng">
              <a:solidFill>
                <a:schemeClr val="dk1"/>
              </a:solidFill>
              <a:prstDash val="solid"/>
              <a:round/>
              <a:headEnd type="none" w="sm" len="sm"/>
              <a:tailEnd type="none" w="sm" len="sm"/>
            </a:ln>
          </p:spPr>
        </p:cxnSp>
        <p:cxnSp>
          <p:nvCxnSpPr>
            <p:cNvPr id="140" name="Google Shape;140;p20"/>
            <p:cNvCxnSpPr/>
            <p:nvPr/>
          </p:nvCxnSpPr>
          <p:spPr>
            <a:xfrm rot="10800000">
              <a:off x="283800" y="0"/>
              <a:ext cx="0" cy="41310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
        <p:cNvGrpSpPr/>
        <p:nvPr/>
      </p:nvGrpSpPr>
      <p:grpSpPr>
        <a:xfrm>
          <a:off x="0" y="0"/>
          <a:ext cx="0" cy="0"/>
          <a:chOff x="0" y="0"/>
          <a:chExt cx="0" cy="0"/>
        </a:xfrm>
      </p:grpSpPr>
      <p:sp>
        <p:nvSpPr>
          <p:cNvPr id="146" name="Google Shape;146;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7" name="Google Shape;147;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8" name="Google Shape;14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1" name="Google Shape;151;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4" name="Google Shape;154;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55" name="Google Shape;15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8" name="Google Shape;158;p2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9" name="Google Shape;159;p2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60" name="Google Shape;16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1691100" y="1759300"/>
            <a:ext cx="5761800" cy="20925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Font typeface="Red Hat Display"/>
              <a:buChar char="■"/>
              <a:defRPr/>
            </a:lvl1pPr>
            <a:lvl2pPr marL="914400" lvl="1" indent="-317500" algn="l">
              <a:lnSpc>
                <a:spcPct val="115000"/>
              </a:lnSpc>
              <a:spcBef>
                <a:spcPts val="1600"/>
              </a:spcBef>
              <a:spcAft>
                <a:spcPts val="0"/>
              </a:spcAft>
              <a:buClr>
                <a:srgbClr val="FFFFFF"/>
              </a:buClr>
              <a:buSzPts val="1400"/>
              <a:buFont typeface="Red Hat Display"/>
              <a:buChar char="○"/>
              <a:defRPr/>
            </a:lvl2pPr>
            <a:lvl3pPr marL="1371600" lvl="2" indent="-317500" algn="l">
              <a:lnSpc>
                <a:spcPct val="115000"/>
              </a:lnSpc>
              <a:spcBef>
                <a:spcPts val="1600"/>
              </a:spcBef>
              <a:spcAft>
                <a:spcPts val="0"/>
              </a:spcAft>
              <a:buClr>
                <a:srgbClr val="FFFFFF"/>
              </a:buClr>
              <a:buSzPts val="1400"/>
              <a:buFont typeface="Red Hat Display"/>
              <a:buChar char="■"/>
              <a:defRPr/>
            </a:lvl3pPr>
            <a:lvl4pPr marL="1828800" lvl="3" indent="-317500" algn="l">
              <a:lnSpc>
                <a:spcPct val="115000"/>
              </a:lnSpc>
              <a:spcBef>
                <a:spcPts val="1600"/>
              </a:spcBef>
              <a:spcAft>
                <a:spcPts val="0"/>
              </a:spcAft>
              <a:buClr>
                <a:srgbClr val="FFFFFF"/>
              </a:buClr>
              <a:buSzPts val="1400"/>
              <a:buFont typeface="Red Hat Display"/>
              <a:buChar char="●"/>
              <a:defRPr/>
            </a:lvl4pPr>
            <a:lvl5pPr marL="2286000" lvl="4" indent="-317500" algn="l">
              <a:lnSpc>
                <a:spcPct val="115000"/>
              </a:lnSpc>
              <a:spcBef>
                <a:spcPts val="1600"/>
              </a:spcBef>
              <a:spcAft>
                <a:spcPts val="0"/>
              </a:spcAft>
              <a:buClr>
                <a:srgbClr val="FFFFFF"/>
              </a:buClr>
              <a:buSzPts val="1400"/>
              <a:buFont typeface="Red Hat Display"/>
              <a:buChar char="○"/>
              <a:defRPr/>
            </a:lvl5pPr>
            <a:lvl6pPr marL="2743200" lvl="5" indent="-317500" algn="l">
              <a:lnSpc>
                <a:spcPct val="115000"/>
              </a:lnSpc>
              <a:spcBef>
                <a:spcPts val="1600"/>
              </a:spcBef>
              <a:spcAft>
                <a:spcPts val="0"/>
              </a:spcAft>
              <a:buClr>
                <a:srgbClr val="FFFFFF"/>
              </a:buClr>
              <a:buSzPts val="1400"/>
              <a:buFont typeface="Red Hat Display"/>
              <a:buChar char="■"/>
              <a:defRPr/>
            </a:lvl6pPr>
            <a:lvl7pPr marL="3200400" lvl="6" indent="-317500" algn="l">
              <a:lnSpc>
                <a:spcPct val="115000"/>
              </a:lnSpc>
              <a:spcBef>
                <a:spcPts val="1600"/>
              </a:spcBef>
              <a:spcAft>
                <a:spcPts val="0"/>
              </a:spcAft>
              <a:buClr>
                <a:srgbClr val="FFFFFF"/>
              </a:buClr>
              <a:buSzPts val="1400"/>
              <a:buFont typeface="Red Hat Display"/>
              <a:buChar char="●"/>
              <a:defRPr/>
            </a:lvl7pPr>
            <a:lvl8pPr marL="3657600" lvl="7" indent="-317500" algn="l">
              <a:lnSpc>
                <a:spcPct val="115000"/>
              </a:lnSpc>
              <a:spcBef>
                <a:spcPts val="1600"/>
              </a:spcBef>
              <a:spcAft>
                <a:spcPts val="0"/>
              </a:spcAft>
              <a:buClr>
                <a:srgbClr val="FFFFFF"/>
              </a:buClr>
              <a:buSzPts val="1400"/>
              <a:buFont typeface="Red Hat Display"/>
              <a:buChar char="○"/>
              <a:defRPr/>
            </a:lvl8pPr>
            <a:lvl9pPr marL="4114800" lvl="8" indent="-317500" algn="l">
              <a:lnSpc>
                <a:spcPct val="115000"/>
              </a:lnSpc>
              <a:spcBef>
                <a:spcPts val="1600"/>
              </a:spcBef>
              <a:spcAft>
                <a:spcPts val="1600"/>
              </a:spcAft>
              <a:buClr>
                <a:srgbClr val="FFFFFF"/>
              </a:buClr>
              <a:buSzPts val="1400"/>
              <a:buFont typeface="Red Hat Display"/>
              <a:buChar char="■"/>
              <a:defRPr/>
            </a:lvl9pPr>
          </a:lstStyle>
          <a:p>
            <a:endParaRPr/>
          </a:p>
        </p:txBody>
      </p:sp>
      <p:sp>
        <p:nvSpPr>
          <p:cNvPr id="33" name="Google Shape;33;p4"/>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sp>
        <p:nvSpPr>
          <p:cNvPr id="34" name="Google Shape;34;p4"/>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4"/>
          <p:cNvGrpSpPr/>
          <p:nvPr/>
        </p:nvGrpSpPr>
        <p:grpSpPr>
          <a:xfrm>
            <a:off x="276825" y="267475"/>
            <a:ext cx="8860200" cy="4876025"/>
            <a:chOff x="276825" y="267475"/>
            <a:chExt cx="8860200" cy="4876025"/>
          </a:xfrm>
        </p:grpSpPr>
        <p:cxnSp>
          <p:nvCxnSpPr>
            <p:cNvPr id="36" name="Google Shape;36;p4"/>
            <p:cNvCxnSpPr/>
            <p:nvPr/>
          </p:nvCxnSpPr>
          <p:spPr>
            <a:xfrm rot="10800000">
              <a:off x="276825" y="2571900"/>
              <a:ext cx="0" cy="25716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
            <p:cNvCxnSpPr/>
            <p:nvPr/>
          </p:nvCxnSpPr>
          <p:spPr>
            <a:xfrm>
              <a:off x="4565025" y="267475"/>
              <a:ext cx="45720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 name="Google Shape;16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66" name="Google Shape;166;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67" name="Google Shape;16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70" name="Google Shape;17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
        <p:cNvGrpSpPr/>
        <p:nvPr/>
      </p:nvGrpSpPr>
      <p:grpSpPr>
        <a:xfrm>
          <a:off x="0" y="0"/>
          <a:ext cx="0" cy="0"/>
          <a:chOff x="0" y="0"/>
          <a:chExt cx="0" cy="0"/>
        </a:xfrm>
      </p:grpSpPr>
      <p:sp>
        <p:nvSpPr>
          <p:cNvPr id="172" name="Google Shape;172;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4" name="Google Shape;174;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5" name="Google Shape;175;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6" name="Google Shape;17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79" name="Google Shape;17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0"/>
        <p:cNvGrpSpPr/>
        <p:nvPr/>
      </p:nvGrpSpPr>
      <p:grpSpPr>
        <a:xfrm>
          <a:off x="0" y="0"/>
          <a:ext cx="0" cy="0"/>
          <a:chOff x="0" y="0"/>
          <a:chExt cx="0" cy="0"/>
        </a:xfrm>
      </p:grpSpPr>
      <p:sp>
        <p:nvSpPr>
          <p:cNvPr id="181" name="Google Shape;181;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2" name="Google Shape;182;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83" name="Google Shape;18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
        <p:nvSpPr>
          <p:cNvPr id="185" name="Google Shape;18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654700" y="530250"/>
            <a:ext cx="3834600" cy="110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7200"/>
              <a:buNone/>
              <a:defRPr sz="60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40" name="Google Shape;40;p5"/>
          <p:cNvSpPr txBox="1">
            <a:spLocks noGrp="1"/>
          </p:cNvSpPr>
          <p:nvPr>
            <p:ph type="subTitle" idx="1"/>
          </p:nvPr>
        </p:nvSpPr>
        <p:spPr>
          <a:xfrm>
            <a:off x="2654700" y="2342156"/>
            <a:ext cx="3834600" cy="972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50"/>
              <a:buNone/>
              <a:defRPr sz="1550" b="1"/>
            </a:lvl1pPr>
            <a:lvl2pPr lvl="1" algn="ctr">
              <a:lnSpc>
                <a:spcPct val="115000"/>
              </a:lnSpc>
              <a:spcBef>
                <a:spcPts val="0"/>
              </a:spcBef>
              <a:spcAft>
                <a:spcPts val="0"/>
              </a:spcAft>
              <a:buSzPts val="1650"/>
              <a:buNone/>
              <a:defRPr sz="1650" b="1"/>
            </a:lvl2pPr>
            <a:lvl3pPr lvl="2" algn="ctr">
              <a:lnSpc>
                <a:spcPct val="115000"/>
              </a:lnSpc>
              <a:spcBef>
                <a:spcPts val="0"/>
              </a:spcBef>
              <a:spcAft>
                <a:spcPts val="0"/>
              </a:spcAft>
              <a:buSzPts val="1650"/>
              <a:buNone/>
              <a:defRPr sz="1650" b="1"/>
            </a:lvl3pPr>
            <a:lvl4pPr lvl="3" algn="ctr">
              <a:lnSpc>
                <a:spcPct val="115000"/>
              </a:lnSpc>
              <a:spcBef>
                <a:spcPts val="0"/>
              </a:spcBef>
              <a:spcAft>
                <a:spcPts val="0"/>
              </a:spcAft>
              <a:buSzPts val="1650"/>
              <a:buNone/>
              <a:defRPr sz="1650" b="1"/>
            </a:lvl4pPr>
            <a:lvl5pPr lvl="4" algn="ctr">
              <a:lnSpc>
                <a:spcPct val="115000"/>
              </a:lnSpc>
              <a:spcBef>
                <a:spcPts val="0"/>
              </a:spcBef>
              <a:spcAft>
                <a:spcPts val="0"/>
              </a:spcAft>
              <a:buSzPts val="1650"/>
              <a:buNone/>
              <a:defRPr sz="1650" b="1"/>
            </a:lvl5pPr>
            <a:lvl6pPr lvl="5" algn="ctr">
              <a:lnSpc>
                <a:spcPct val="115000"/>
              </a:lnSpc>
              <a:spcBef>
                <a:spcPts val="0"/>
              </a:spcBef>
              <a:spcAft>
                <a:spcPts val="0"/>
              </a:spcAft>
              <a:buSzPts val="1650"/>
              <a:buNone/>
              <a:defRPr sz="1650" b="1"/>
            </a:lvl6pPr>
            <a:lvl7pPr lvl="6" algn="ctr">
              <a:lnSpc>
                <a:spcPct val="115000"/>
              </a:lnSpc>
              <a:spcBef>
                <a:spcPts val="0"/>
              </a:spcBef>
              <a:spcAft>
                <a:spcPts val="0"/>
              </a:spcAft>
              <a:buSzPts val="1650"/>
              <a:buNone/>
              <a:defRPr sz="1650" b="1"/>
            </a:lvl7pPr>
            <a:lvl8pPr lvl="7" algn="ctr">
              <a:lnSpc>
                <a:spcPct val="115000"/>
              </a:lnSpc>
              <a:spcBef>
                <a:spcPts val="0"/>
              </a:spcBef>
              <a:spcAft>
                <a:spcPts val="0"/>
              </a:spcAft>
              <a:buSzPts val="1650"/>
              <a:buNone/>
              <a:defRPr sz="1650" b="1"/>
            </a:lvl8pPr>
            <a:lvl9pPr lvl="8" algn="ctr">
              <a:lnSpc>
                <a:spcPct val="115000"/>
              </a:lnSpc>
              <a:spcBef>
                <a:spcPts val="0"/>
              </a:spcBef>
              <a:spcAft>
                <a:spcPts val="0"/>
              </a:spcAft>
              <a:buSzPts val="1650"/>
              <a:buNone/>
              <a:defRPr sz="1650" b="1"/>
            </a:lvl9pPr>
          </a:lstStyle>
          <a:p>
            <a:endParaRPr/>
          </a:p>
        </p:txBody>
      </p:sp>
      <p:sp>
        <p:nvSpPr>
          <p:cNvPr id="41" name="Google Shape;41;p5"/>
          <p:cNvSpPr txBox="1">
            <a:spLocks noGrp="1"/>
          </p:cNvSpPr>
          <p:nvPr>
            <p:ph type="subTitle" idx="2"/>
          </p:nvPr>
        </p:nvSpPr>
        <p:spPr>
          <a:xfrm>
            <a:off x="2654700" y="4111851"/>
            <a:ext cx="3834600" cy="338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300"/>
              <a:buNone/>
              <a:defRPr sz="1000"/>
            </a:lvl1pPr>
            <a:lvl2pPr lvl="1" algn="ctr">
              <a:lnSpc>
                <a:spcPct val="115000"/>
              </a:lnSpc>
              <a:spcBef>
                <a:spcPts val="0"/>
              </a:spcBef>
              <a:spcAft>
                <a:spcPts val="0"/>
              </a:spcAft>
              <a:buSzPts val="1300"/>
              <a:buNone/>
              <a:defRPr sz="1300" b="1"/>
            </a:lvl2pPr>
            <a:lvl3pPr lvl="2" algn="ctr">
              <a:lnSpc>
                <a:spcPct val="115000"/>
              </a:lnSpc>
              <a:spcBef>
                <a:spcPts val="0"/>
              </a:spcBef>
              <a:spcAft>
                <a:spcPts val="0"/>
              </a:spcAft>
              <a:buSzPts val="1300"/>
              <a:buNone/>
              <a:defRPr sz="1300" b="1"/>
            </a:lvl3pPr>
            <a:lvl4pPr lvl="3" algn="ctr">
              <a:lnSpc>
                <a:spcPct val="115000"/>
              </a:lnSpc>
              <a:spcBef>
                <a:spcPts val="0"/>
              </a:spcBef>
              <a:spcAft>
                <a:spcPts val="0"/>
              </a:spcAft>
              <a:buSzPts val="1300"/>
              <a:buNone/>
              <a:defRPr sz="1300" b="1"/>
            </a:lvl4pPr>
            <a:lvl5pPr lvl="4" algn="ctr">
              <a:lnSpc>
                <a:spcPct val="115000"/>
              </a:lnSpc>
              <a:spcBef>
                <a:spcPts val="0"/>
              </a:spcBef>
              <a:spcAft>
                <a:spcPts val="0"/>
              </a:spcAft>
              <a:buSzPts val="1300"/>
              <a:buNone/>
              <a:defRPr sz="1300" b="1"/>
            </a:lvl5pPr>
            <a:lvl6pPr lvl="5" algn="ctr">
              <a:lnSpc>
                <a:spcPct val="115000"/>
              </a:lnSpc>
              <a:spcBef>
                <a:spcPts val="0"/>
              </a:spcBef>
              <a:spcAft>
                <a:spcPts val="0"/>
              </a:spcAft>
              <a:buSzPts val="1300"/>
              <a:buNone/>
              <a:defRPr sz="1300" b="1"/>
            </a:lvl6pPr>
            <a:lvl7pPr lvl="6" algn="ctr">
              <a:lnSpc>
                <a:spcPct val="115000"/>
              </a:lnSpc>
              <a:spcBef>
                <a:spcPts val="0"/>
              </a:spcBef>
              <a:spcAft>
                <a:spcPts val="0"/>
              </a:spcAft>
              <a:buSzPts val="1300"/>
              <a:buNone/>
              <a:defRPr sz="1300" b="1"/>
            </a:lvl7pPr>
            <a:lvl8pPr lvl="7" algn="ctr">
              <a:lnSpc>
                <a:spcPct val="115000"/>
              </a:lnSpc>
              <a:spcBef>
                <a:spcPts val="0"/>
              </a:spcBef>
              <a:spcAft>
                <a:spcPts val="0"/>
              </a:spcAft>
              <a:buSzPts val="1300"/>
              <a:buNone/>
              <a:defRPr sz="1300" b="1"/>
            </a:lvl8pPr>
            <a:lvl9pPr lvl="8" algn="ctr">
              <a:lnSpc>
                <a:spcPct val="115000"/>
              </a:lnSpc>
              <a:spcBef>
                <a:spcPts val="0"/>
              </a:spcBef>
              <a:spcAft>
                <a:spcPts val="0"/>
              </a:spcAft>
              <a:buSzPts val="1300"/>
              <a:buNone/>
              <a:defRPr sz="1300" b="1"/>
            </a:lvl9pPr>
          </a:lstStyle>
          <a:p>
            <a:endParaRPr/>
          </a:p>
        </p:txBody>
      </p:sp>
      <p:grpSp>
        <p:nvGrpSpPr>
          <p:cNvPr id="42" name="Google Shape;42;p5"/>
          <p:cNvGrpSpPr/>
          <p:nvPr/>
        </p:nvGrpSpPr>
        <p:grpSpPr>
          <a:xfrm>
            <a:off x="713688" y="2579400"/>
            <a:ext cx="8430487" cy="2564100"/>
            <a:chOff x="713688" y="2579400"/>
            <a:chExt cx="8430487" cy="2564100"/>
          </a:xfrm>
        </p:grpSpPr>
        <p:cxnSp>
          <p:nvCxnSpPr>
            <p:cNvPr id="43" name="Google Shape;43;p5"/>
            <p:cNvCxnSpPr/>
            <p:nvPr/>
          </p:nvCxnSpPr>
          <p:spPr>
            <a:xfrm>
              <a:off x="2839075" y="4876025"/>
              <a:ext cx="6305100" cy="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5"/>
            <p:cNvCxnSpPr/>
            <p:nvPr/>
          </p:nvCxnSpPr>
          <p:spPr>
            <a:xfrm rot="10800000">
              <a:off x="713688" y="2579400"/>
              <a:ext cx="0" cy="2564100"/>
            </a:xfrm>
            <a:prstGeom prst="straightConnector1">
              <a:avLst/>
            </a:prstGeom>
            <a:noFill/>
            <a:ln w="9525" cap="flat" cmpd="sng">
              <a:solidFill>
                <a:schemeClr val="dk1"/>
              </a:solidFill>
              <a:prstDash val="solid"/>
              <a:round/>
              <a:headEnd type="none" w="sm" len="sm"/>
              <a:tailEnd type="none" w="sm" len="sm"/>
            </a:ln>
          </p:spPr>
        </p:cxnSp>
      </p:grpSp>
      <p:sp>
        <p:nvSpPr>
          <p:cNvPr id="45" name="Google Shape;45;p5"/>
          <p:cNvSpPr txBox="1"/>
          <p:nvPr/>
        </p:nvSpPr>
        <p:spPr>
          <a:xfrm>
            <a:off x="2654700" y="3304597"/>
            <a:ext cx="3834600" cy="794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018"/>
              <a:buFont typeface="Arial"/>
              <a:buNone/>
            </a:pPr>
            <a:r>
              <a:rPr lang="en" sz="1200" b="0" i="0" u="none" strike="noStrike" cap="none">
                <a:solidFill>
                  <a:schemeClr val="dk1"/>
                </a:solidFill>
                <a:latin typeface="Commissioner"/>
                <a:ea typeface="Commissioner"/>
                <a:cs typeface="Commissioner"/>
                <a:sym typeface="Commissioner"/>
              </a:rPr>
              <a:t>Credits: This presentation template was created by </a:t>
            </a:r>
            <a:r>
              <a:rPr lang="en" sz="1200" b="1" i="0" u="sng" strike="noStrike" cap="none">
                <a:solidFill>
                  <a:schemeClr val="hlink"/>
                </a:solidFill>
                <a:latin typeface="Commissioner"/>
                <a:ea typeface="Commissioner"/>
                <a:cs typeface="Commissioner"/>
                <a:sym typeface="Commissioner"/>
                <a:hlinkClick r:id="rId2"/>
              </a:rPr>
              <a:t>Slidesgo</a:t>
            </a:r>
            <a:r>
              <a:rPr lang="en" sz="1200" b="0" i="0" u="none" strike="noStrike" cap="none">
                <a:solidFill>
                  <a:schemeClr val="dk1"/>
                </a:solidFill>
                <a:latin typeface="Commissioner"/>
                <a:ea typeface="Commissioner"/>
                <a:cs typeface="Commissioner"/>
                <a:sym typeface="Commissioner"/>
              </a:rPr>
              <a:t>, and includes icons by </a:t>
            </a:r>
            <a:r>
              <a:rPr lang="en" sz="1200" b="1" i="0" u="sng" strike="noStrike" cap="none">
                <a:solidFill>
                  <a:schemeClr val="hlink"/>
                </a:solidFill>
                <a:latin typeface="Commissioner"/>
                <a:ea typeface="Commissioner"/>
                <a:cs typeface="Commissioner"/>
                <a:sym typeface="Commissioner"/>
                <a:hlinkClick r:id="rId3"/>
              </a:rPr>
              <a:t>Flaticon</a:t>
            </a:r>
            <a:r>
              <a:rPr lang="en" sz="1200" b="0" i="0" u="none" strike="noStrike" cap="none">
                <a:solidFill>
                  <a:schemeClr val="dk1"/>
                </a:solidFill>
                <a:latin typeface="Commissioner"/>
                <a:ea typeface="Commissioner"/>
                <a:cs typeface="Commissioner"/>
                <a:sym typeface="Commissioner"/>
              </a:rPr>
              <a:t>, and infographics &amp; images by </a:t>
            </a:r>
            <a:r>
              <a:rPr lang="en" sz="1200" b="1" i="0" u="sng" strike="noStrike" cap="none">
                <a:solidFill>
                  <a:schemeClr val="hlink"/>
                </a:solidFill>
                <a:latin typeface="Commissioner"/>
                <a:ea typeface="Commissioner"/>
                <a:cs typeface="Commissioner"/>
                <a:sym typeface="Commissioner"/>
                <a:hlinkClick r:id="rId4"/>
              </a:rPr>
              <a:t>Freepik</a:t>
            </a:r>
            <a:endParaRPr sz="1200" b="0" i="0" u="none" strike="noStrike" cap="none">
              <a:solidFill>
                <a:schemeClr val="dk1"/>
              </a:solidFill>
              <a:latin typeface="Commissioner"/>
              <a:ea typeface="Commissioner"/>
              <a:cs typeface="Commissioner"/>
              <a:sym typeface="Commission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67"/>
        <p:cNvGrpSpPr/>
        <p:nvPr/>
      </p:nvGrpSpPr>
      <p:grpSpPr>
        <a:xfrm>
          <a:off x="0" y="0"/>
          <a:ext cx="0" cy="0"/>
          <a:chOff x="0" y="0"/>
          <a:chExt cx="0" cy="0"/>
        </a:xfrm>
      </p:grpSpPr>
      <p:grpSp>
        <p:nvGrpSpPr>
          <p:cNvPr id="68" name="Google Shape;68;p9"/>
          <p:cNvGrpSpPr/>
          <p:nvPr/>
        </p:nvGrpSpPr>
        <p:grpSpPr>
          <a:xfrm>
            <a:off x="0" y="0"/>
            <a:ext cx="9144075" cy="5143500"/>
            <a:chOff x="0" y="0"/>
            <a:chExt cx="9144075" cy="5143500"/>
          </a:xfrm>
        </p:grpSpPr>
        <p:sp>
          <p:nvSpPr>
            <p:cNvPr id="69" name="Google Shape;69;p9"/>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9"/>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9"/>
          <p:cNvSpPr txBox="1">
            <a:spLocks noGrp="1"/>
          </p:cNvSpPr>
          <p:nvPr>
            <p:ph type="title"/>
          </p:nvPr>
        </p:nvSpPr>
        <p:spPr>
          <a:xfrm>
            <a:off x="4035075" y="1441250"/>
            <a:ext cx="3428100" cy="1185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200"/>
              <a:buNone/>
              <a:defRPr sz="6500"/>
            </a:lvl1pPr>
            <a:lvl2pPr lvl="1" algn="ctr">
              <a:lnSpc>
                <a:spcPct val="100000"/>
              </a:lnSpc>
              <a:spcBef>
                <a:spcPts val="0"/>
              </a:spcBef>
              <a:spcAft>
                <a:spcPts val="0"/>
              </a:spcAft>
              <a:buSzPts val="9200"/>
              <a:buNone/>
              <a:defRPr sz="9200"/>
            </a:lvl2pPr>
            <a:lvl3pPr lvl="2" algn="ctr">
              <a:lnSpc>
                <a:spcPct val="100000"/>
              </a:lnSpc>
              <a:spcBef>
                <a:spcPts val="0"/>
              </a:spcBef>
              <a:spcAft>
                <a:spcPts val="0"/>
              </a:spcAft>
              <a:buSzPts val="9200"/>
              <a:buNone/>
              <a:defRPr sz="9200"/>
            </a:lvl3pPr>
            <a:lvl4pPr lvl="3" algn="ctr">
              <a:lnSpc>
                <a:spcPct val="100000"/>
              </a:lnSpc>
              <a:spcBef>
                <a:spcPts val="0"/>
              </a:spcBef>
              <a:spcAft>
                <a:spcPts val="0"/>
              </a:spcAft>
              <a:buSzPts val="9200"/>
              <a:buNone/>
              <a:defRPr sz="9200"/>
            </a:lvl4pPr>
            <a:lvl5pPr lvl="4" algn="ctr">
              <a:lnSpc>
                <a:spcPct val="100000"/>
              </a:lnSpc>
              <a:spcBef>
                <a:spcPts val="0"/>
              </a:spcBef>
              <a:spcAft>
                <a:spcPts val="0"/>
              </a:spcAft>
              <a:buSzPts val="9200"/>
              <a:buNone/>
              <a:defRPr sz="9200"/>
            </a:lvl5pPr>
            <a:lvl6pPr lvl="5" algn="ctr">
              <a:lnSpc>
                <a:spcPct val="100000"/>
              </a:lnSpc>
              <a:spcBef>
                <a:spcPts val="0"/>
              </a:spcBef>
              <a:spcAft>
                <a:spcPts val="0"/>
              </a:spcAft>
              <a:buSzPts val="9200"/>
              <a:buNone/>
              <a:defRPr sz="9200"/>
            </a:lvl6pPr>
            <a:lvl7pPr lvl="6" algn="ctr">
              <a:lnSpc>
                <a:spcPct val="100000"/>
              </a:lnSpc>
              <a:spcBef>
                <a:spcPts val="0"/>
              </a:spcBef>
              <a:spcAft>
                <a:spcPts val="0"/>
              </a:spcAft>
              <a:buSzPts val="9200"/>
              <a:buNone/>
              <a:defRPr sz="9200"/>
            </a:lvl7pPr>
            <a:lvl8pPr lvl="7" algn="ctr">
              <a:lnSpc>
                <a:spcPct val="100000"/>
              </a:lnSpc>
              <a:spcBef>
                <a:spcPts val="0"/>
              </a:spcBef>
              <a:spcAft>
                <a:spcPts val="0"/>
              </a:spcAft>
              <a:buSzPts val="9200"/>
              <a:buNone/>
              <a:defRPr sz="9200"/>
            </a:lvl8pPr>
            <a:lvl9pPr lvl="8" algn="ctr">
              <a:lnSpc>
                <a:spcPct val="100000"/>
              </a:lnSpc>
              <a:spcBef>
                <a:spcPts val="0"/>
              </a:spcBef>
              <a:spcAft>
                <a:spcPts val="0"/>
              </a:spcAft>
              <a:buSzPts val="9200"/>
              <a:buNone/>
              <a:defRPr sz="9200"/>
            </a:lvl9pPr>
          </a:lstStyle>
          <a:p>
            <a:endParaRPr/>
          </a:p>
        </p:txBody>
      </p:sp>
      <p:sp>
        <p:nvSpPr>
          <p:cNvPr id="72" name="Google Shape;72;p9"/>
          <p:cNvSpPr txBox="1">
            <a:spLocks noGrp="1"/>
          </p:cNvSpPr>
          <p:nvPr>
            <p:ph type="subTitle" idx="1"/>
          </p:nvPr>
        </p:nvSpPr>
        <p:spPr>
          <a:xfrm>
            <a:off x="4035075" y="2568000"/>
            <a:ext cx="3428100" cy="9720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50"/>
              <a:buNone/>
              <a:defRPr sz="1550"/>
            </a:lvl1pPr>
            <a:lvl2pPr lvl="1" algn="ctr">
              <a:lnSpc>
                <a:spcPct val="115000"/>
              </a:lnSpc>
              <a:spcBef>
                <a:spcPts val="0"/>
              </a:spcBef>
              <a:spcAft>
                <a:spcPts val="0"/>
              </a:spcAft>
              <a:buSzPts val="1850"/>
              <a:buNone/>
              <a:defRPr sz="1850"/>
            </a:lvl2pPr>
            <a:lvl3pPr lvl="2" algn="ctr">
              <a:lnSpc>
                <a:spcPct val="115000"/>
              </a:lnSpc>
              <a:spcBef>
                <a:spcPts val="0"/>
              </a:spcBef>
              <a:spcAft>
                <a:spcPts val="0"/>
              </a:spcAft>
              <a:buSzPts val="1850"/>
              <a:buNone/>
              <a:defRPr sz="1850"/>
            </a:lvl3pPr>
            <a:lvl4pPr lvl="3" algn="ctr">
              <a:lnSpc>
                <a:spcPct val="115000"/>
              </a:lnSpc>
              <a:spcBef>
                <a:spcPts val="0"/>
              </a:spcBef>
              <a:spcAft>
                <a:spcPts val="0"/>
              </a:spcAft>
              <a:buSzPts val="1850"/>
              <a:buNone/>
              <a:defRPr sz="1850"/>
            </a:lvl4pPr>
            <a:lvl5pPr lvl="4" algn="ctr">
              <a:lnSpc>
                <a:spcPct val="115000"/>
              </a:lnSpc>
              <a:spcBef>
                <a:spcPts val="0"/>
              </a:spcBef>
              <a:spcAft>
                <a:spcPts val="0"/>
              </a:spcAft>
              <a:buSzPts val="1850"/>
              <a:buNone/>
              <a:defRPr sz="1850"/>
            </a:lvl5pPr>
            <a:lvl6pPr lvl="5" algn="ctr">
              <a:lnSpc>
                <a:spcPct val="115000"/>
              </a:lnSpc>
              <a:spcBef>
                <a:spcPts val="0"/>
              </a:spcBef>
              <a:spcAft>
                <a:spcPts val="0"/>
              </a:spcAft>
              <a:buSzPts val="1850"/>
              <a:buNone/>
              <a:defRPr sz="1850"/>
            </a:lvl6pPr>
            <a:lvl7pPr lvl="6" algn="ctr">
              <a:lnSpc>
                <a:spcPct val="115000"/>
              </a:lnSpc>
              <a:spcBef>
                <a:spcPts val="0"/>
              </a:spcBef>
              <a:spcAft>
                <a:spcPts val="0"/>
              </a:spcAft>
              <a:buSzPts val="1850"/>
              <a:buNone/>
              <a:defRPr sz="1850"/>
            </a:lvl7pPr>
            <a:lvl8pPr lvl="7" algn="ctr">
              <a:lnSpc>
                <a:spcPct val="115000"/>
              </a:lnSpc>
              <a:spcBef>
                <a:spcPts val="0"/>
              </a:spcBef>
              <a:spcAft>
                <a:spcPts val="0"/>
              </a:spcAft>
              <a:buSzPts val="1850"/>
              <a:buNone/>
              <a:defRPr sz="1850"/>
            </a:lvl8pPr>
            <a:lvl9pPr lvl="8" algn="ctr">
              <a:lnSpc>
                <a:spcPct val="115000"/>
              </a:lnSpc>
              <a:spcBef>
                <a:spcPts val="0"/>
              </a:spcBef>
              <a:spcAft>
                <a:spcPts val="0"/>
              </a:spcAft>
              <a:buSzPts val="1850"/>
              <a:buNone/>
              <a:defRPr sz="1850"/>
            </a:lvl9pPr>
          </a:lstStyle>
          <a:p>
            <a:endParaRPr/>
          </a:p>
        </p:txBody>
      </p:sp>
      <p:grpSp>
        <p:nvGrpSpPr>
          <p:cNvPr id="73" name="Google Shape;73;p9"/>
          <p:cNvGrpSpPr/>
          <p:nvPr/>
        </p:nvGrpSpPr>
        <p:grpSpPr>
          <a:xfrm>
            <a:off x="150" y="539500"/>
            <a:ext cx="8430625" cy="4604000"/>
            <a:chOff x="150" y="539500"/>
            <a:chExt cx="8430625" cy="4604000"/>
          </a:xfrm>
        </p:grpSpPr>
        <p:cxnSp>
          <p:nvCxnSpPr>
            <p:cNvPr id="74" name="Google Shape;74;p9"/>
            <p:cNvCxnSpPr/>
            <p:nvPr/>
          </p:nvCxnSpPr>
          <p:spPr>
            <a:xfrm rot="10800000">
              <a:off x="8430775" y="805200"/>
              <a:ext cx="0" cy="43383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9"/>
            <p:cNvCxnSpPr/>
            <p:nvPr/>
          </p:nvCxnSpPr>
          <p:spPr>
            <a:xfrm rot="10800000">
              <a:off x="150" y="539500"/>
              <a:ext cx="43368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2143050" y="1461775"/>
            <a:ext cx="4857900" cy="80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4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78" name="Google Shape;78;p10"/>
          <p:cNvSpPr txBox="1">
            <a:spLocks noGrp="1"/>
          </p:cNvSpPr>
          <p:nvPr>
            <p:ph type="subTitle" idx="1"/>
          </p:nvPr>
        </p:nvSpPr>
        <p:spPr>
          <a:xfrm>
            <a:off x="2143050" y="2360663"/>
            <a:ext cx="4857900" cy="1246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gn="l">
              <a:lnSpc>
                <a:spcPct val="115000"/>
              </a:lnSpc>
              <a:spcBef>
                <a:spcPts val="0"/>
              </a:spcBef>
              <a:spcAft>
                <a:spcPts val="0"/>
              </a:spcAft>
              <a:buSzPts val="1850"/>
              <a:buNone/>
              <a:defRPr sz="1850"/>
            </a:lvl2pPr>
            <a:lvl3pPr lvl="2" algn="l">
              <a:lnSpc>
                <a:spcPct val="115000"/>
              </a:lnSpc>
              <a:spcBef>
                <a:spcPts val="0"/>
              </a:spcBef>
              <a:spcAft>
                <a:spcPts val="0"/>
              </a:spcAft>
              <a:buSzPts val="1850"/>
              <a:buNone/>
              <a:defRPr sz="1850"/>
            </a:lvl3pPr>
            <a:lvl4pPr lvl="3" algn="l">
              <a:lnSpc>
                <a:spcPct val="115000"/>
              </a:lnSpc>
              <a:spcBef>
                <a:spcPts val="0"/>
              </a:spcBef>
              <a:spcAft>
                <a:spcPts val="0"/>
              </a:spcAft>
              <a:buSzPts val="1850"/>
              <a:buNone/>
              <a:defRPr sz="1850"/>
            </a:lvl4pPr>
            <a:lvl5pPr lvl="4" algn="l">
              <a:lnSpc>
                <a:spcPct val="115000"/>
              </a:lnSpc>
              <a:spcBef>
                <a:spcPts val="0"/>
              </a:spcBef>
              <a:spcAft>
                <a:spcPts val="0"/>
              </a:spcAft>
              <a:buSzPts val="1850"/>
              <a:buNone/>
              <a:defRPr sz="1850"/>
            </a:lvl5pPr>
            <a:lvl6pPr lvl="5" algn="l">
              <a:lnSpc>
                <a:spcPct val="115000"/>
              </a:lnSpc>
              <a:spcBef>
                <a:spcPts val="0"/>
              </a:spcBef>
              <a:spcAft>
                <a:spcPts val="0"/>
              </a:spcAft>
              <a:buSzPts val="1850"/>
              <a:buNone/>
              <a:defRPr sz="1850"/>
            </a:lvl6pPr>
            <a:lvl7pPr lvl="6" algn="l">
              <a:lnSpc>
                <a:spcPct val="115000"/>
              </a:lnSpc>
              <a:spcBef>
                <a:spcPts val="0"/>
              </a:spcBef>
              <a:spcAft>
                <a:spcPts val="0"/>
              </a:spcAft>
              <a:buSzPts val="1850"/>
              <a:buNone/>
              <a:defRPr sz="1850"/>
            </a:lvl7pPr>
            <a:lvl8pPr lvl="7" algn="l">
              <a:lnSpc>
                <a:spcPct val="115000"/>
              </a:lnSpc>
              <a:spcBef>
                <a:spcPts val="0"/>
              </a:spcBef>
              <a:spcAft>
                <a:spcPts val="0"/>
              </a:spcAft>
              <a:buSzPts val="1850"/>
              <a:buNone/>
              <a:defRPr sz="1850"/>
            </a:lvl8pPr>
            <a:lvl9pPr lvl="8" algn="l">
              <a:lnSpc>
                <a:spcPct val="115000"/>
              </a:lnSpc>
              <a:spcBef>
                <a:spcPts val="0"/>
              </a:spcBef>
              <a:spcAft>
                <a:spcPts val="0"/>
              </a:spcAft>
              <a:buSzPts val="1850"/>
              <a:buNone/>
              <a:defRPr sz="1850"/>
            </a:lvl9pPr>
          </a:lstStyle>
          <a:p>
            <a:endParaRPr/>
          </a:p>
        </p:txBody>
      </p:sp>
      <p:sp>
        <p:nvSpPr>
          <p:cNvPr id="79" name="Google Shape;79;p10"/>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10"/>
          <p:cNvGrpSpPr/>
          <p:nvPr/>
        </p:nvGrpSpPr>
        <p:grpSpPr>
          <a:xfrm>
            <a:off x="712700" y="539500"/>
            <a:ext cx="8431300" cy="4604000"/>
            <a:chOff x="712700" y="539500"/>
            <a:chExt cx="8431300" cy="4604000"/>
          </a:xfrm>
        </p:grpSpPr>
        <p:cxnSp>
          <p:nvCxnSpPr>
            <p:cNvPr id="81" name="Google Shape;81;p10"/>
            <p:cNvCxnSpPr/>
            <p:nvPr/>
          </p:nvCxnSpPr>
          <p:spPr>
            <a:xfrm>
              <a:off x="4572000" y="539500"/>
              <a:ext cx="4572000" cy="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10"/>
            <p:cNvCxnSpPr/>
            <p:nvPr/>
          </p:nvCxnSpPr>
          <p:spPr>
            <a:xfrm rot="10800000">
              <a:off x="712700" y="1685400"/>
              <a:ext cx="0" cy="34581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11"/>
          <p:cNvSpPr txBox="1">
            <a:spLocks noGrp="1"/>
          </p:cNvSpPr>
          <p:nvPr>
            <p:ph type="title" hasCustomPrompt="1"/>
          </p:nvPr>
        </p:nvSpPr>
        <p:spPr>
          <a:xfrm>
            <a:off x="1604400" y="1600075"/>
            <a:ext cx="5935200" cy="132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3000"/>
              <a:buNone/>
              <a:defRPr sz="7400"/>
            </a:lvl1pPr>
            <a:lvl2pPr lvl="1" algn="ctr">
              <a:lnSpc>
                <a:spcPct val="100000"/>
              </a:lnSpc>
              <a:spcBef>
                <a:spcPts val="0"/>
              </a:spcBef>
              <a:spcAft>
                <a:spcPts val="0"/>
              </a:spcAft>
              <a:buSzPts val="13000"/>
              <a:buNone/>
              <a:defRPr sz="13000"/>
            </a:lvl2pPr>
            <a:lvl3pPr lvl="2" algn="ctr">
              <a:lnSpc>
                <a:spcPct val="100000"/>
              </a:lnSpc>
              <a:spcBef>
                <a:spcPts val="0"/>
              </a:spcBef>
              <a:spcAft>
                <a:spcPts val="0"/>
              </a:spcAft>
              <a:buSzPts val="13000"/>
              <a:buNone/>
              <a:defRPr sz="13000"/>
            </a:lvl3pPr>
            <a:lvl4pPr lvl="3" algn="ctr">
              <a:lnSpc>
                <a:spcPct val="100000"/>
              </a:lnSpc>
              <a:spcBef>
                <a:spcPts val="0"/>
              </a:spcBef>
              <a:spcAft>
                <a:spcPts val="0"/>
              </a:spcAft>
              <a:buSzPts val="13000"/>
              <a:buNone/>
              <a:defRPr sz="13000"/>
            </a:lvl4pPr>
            <a:lvl5pPr lvl="4" algn="ctr">
              <a:lnSpc>
                <a:spcPct val="100000"/>
              </a:lnSpc>
              <a:spcBef>
                <a:spcPts val="0"/>
              </a:spcBef>
              <a:spcAft>
                <a:spcPts val="0"/>
              </a:spcAft>
              <a:buSzPts val="13000"/>
              <a:buNone/>
              <a:defRPr sz="13000"/>
            </a:lvl5pPr>
            <a:lvl6pPr lvl="5" algn="ctr">
              <a:lnSpc>
                <a:spcPct val="100000"/>
              </a:lnSpc>
              <a:spcBef>
                <a:spcPts val="0"/>
              </a:spcBef>
              <a:spcAft>
                <a:spcPts val="0"/>
              </a:spcAft>
              <a:buSzPts val="13000"/>
              <a:buNone/>
              <a:defRPr sz="13000"/>
            </a:lvl6pPr>
            <a:lvl7pPr lvl="6" algn="ctr">
              <a:lnSpc>
                <a:spcPct val="100000"/>
              </a:lnSpc>
              <a:spcBef>
                <a:spcPts val="0"/>
              </a:spcBef>
              <a:spcAft>
                <a:spcPts val="0"/>
              </a:spcAft>
              <a:buSzPts val="13000"/>
              <a:buNone/>
              <a:defRPr sz="13000"/>
            </a:lvl7pPr>
            <a:lvl8pPr lvl="7" algn="ctr">
              <a:lnSpc>
                <a:spcPct val="100000"/>
              </a:lnSpc>
              <a:spcBef>
                <a:spcPts val="0"/>
              </a:spcBef>
              <a:spcAft>
                <a:spcPts val="0"/>
              </a:spcAft>
              <a:buSzPts val="13000"/>
              <a:buNone/>
              <a:defRPr sz="13000"/>
            </a:lvl8pPr>
            <a:lvl9pPr lvl="8" algn="ctr">
              <a:lnSpc>
                <a:spcPct val="100000"/>
              </a:lnSpc>
              <a:spcBef>
                <a:spcPts val="0"/>
              </a:spcBef>
              <a:spcAft>
                <a:spcPts val="0"/>
              </a:spcAft>
              <a:buSzPts val="13000"/>
              <a:buNone/>
              <a:defRPr sz="13000"/>
            </a:lvl9pPr>
          </a:lstStyle>
          <a:p>
            <a:r>
              <a:t>xx%</a:t>
            </a:r>
          </a:p>
        </p:txBody>
      </p:sp>
      <p:sp>
        <p:nvSpPr>
          <p:cNvPr id="85" name="Google Shape;85;p11"/>
          <p:cNvSpPr txBox="1">
            <a:spLocks noGrp="1"/>
          </p:cNvSpPr>
          <p:nvPr>
            <p:ph type="subTitle" idx="1"/>
          </p:nvPr>
        </p:nvSpPr>
        <p:spPr>
          <a:xfrm>
            <a:off x="1604400" y="2923675"/>
            <a:ext cx="5935200" cy="423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gn="ctr">
              <a:lnSpc>
                <a:spcPct val="115000"/>
              </a:lnSpc>
              <a:spcBef>
                <a:spcPts val="0"/>
              </a:spcBef>
              <a:spcAft>
                <a:spcPts val="0"/>
              </a:spcAft>
              <a:buSzPts val="1850"/>
              <a:buNone/>
              <a:defRPr sz="1850"/>
            </a:lvl2pPr>
            <a:lvl3pPr lvl="2" algn="ctr">
              <a:lnSpc>
                <a:spcPct val="115000"/>
              </a:lnSpc>
              <a:spcBef>
                <a:spcPts val="0"/>
              </a:spcBef>
              <a:spcAft>
                <a:spcPts val="0"/>
              </a:spcAft>
              <a:buSzPts val="1850"/>
              <a:buNone/>
              <a:defRPr sz="1850"/>
            </a:lvl3pPr>
            <a:lvl4pPr lvl="3" algn="ctr">
              <a:lnSpc>
                <a:spcPct val="115000"/>
              </a:lnSpc>
              <a:spcBef>
                <a:spcPts val="0"/>
              </a:spcBef>
              <a:spcAft>
                <a:spcPts val="0"/>
              </a:spcAft>
              <a:buSzPts val="1850"/>
              <a:buNone/>
              <a:defRPr sz="1850"/>
            </a:lvl4pPr>
            <a:lvl5pPr lvl="4" algn="ctr">
              <a:lnSpc>
                <a:spcPct val="115000"/>
              </a:lnSpc>
              <a:spcBef>
                <a:spcPts val="0"/>
              </a:spcBef>
              <a:spcAft>
                <a:spcPts val="0"/>
              </a:spcAft>
              <a:buSzPts val="1850"/>
              <a:buNone/>
              <a:defRPr sz="1850"/>
            </a:lvl5pPr>
            <a:lvl6pPr lvl="5" algn="ctr">
              <a:lnSpc>
                <a:spcPct val="115000"/>
              </a:lnSpc>
              <a:spcBef>
                <a:spcPts val="0"/>
              </a:spcBef>
              <a:spcAft>
                <a:spcPts val="0"/>
              </a:spcAft>
              <a:buSzPts val="1850"/>
              <a:buNone/>
              <a:defRPr sz="1850"/>
            </a:lvl6pPr>
            <a:lvl7pPr lvl="6" algn="ctr">
              <a:lnSpc>
                <a:spcPct val="115000"/>
              </a:lnSpc>
              <a:spcBef>
                <a:spcPts val="0"/>
              </a:spcBef>
              <a:spcAft>
                <a:spcPts val="0"/>
              </a:spcAft>
              <a:buSzPts val="1850"/>
              <a:buNone/>
              <a:defRPr sz="1850"/>
            </a:lvl7pPr>
            <a:lvl8pPr lvl="7" algn="ctr">
              <a:lnSpc>
                <a:spcPct val="115000"/>
              </a:lnSpc>
              <a:spcBef>
                <a:spcPts val="0"/>
              </a:spcBef>
              <a:spcAft>
                <a:spcPts val="0"/>
              </a:spcAft>
              <a:buSzPts val="1850"/>
              <a:buNone/>
              <a:defRPr sz="1850"/>
            </a:lvl8pPr>
            <a:lvl9pPr lvl="8" algn="ctr">
              <a:lnSpc>
                <a:spcPct val="115000"/>
              </a:lnSpc>
              <a:spcBef>
                <a:spcPts val="0"/>
              </a:spcBef>
              <a:spcAft>
                <a:spcPts val="0"/>
              </a:spcAft>
              <a:buSzPts val="1850"/>
              <a:buNone/>
              <a:defRPr sz="1850"/>
            </a:lvl9pPr>
          </a:lstStyle>
          <a:p>
            <a:endParaRPr/>
          </a:p>
        </p:txBody>
      </p:sp>
      <p:sp>
        <p:nvSpPr>
          <p:cNvPr id="86" name="Google Shape;86;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 name="Google Shape;87;p11"/>
          <p:cNvGrpSpPr/>
          <p:nvPr/>
        </p:nvGrpSpPr>
        <p:grpSpPr>
          <a:xfrm rot="10800000">
            <a:off x="-55325" y="0"/>
            <a:ext cx="9199325" cy="4604000"/>
            <a:chOff x="-55375" y="539500"/>
            <a:chExt cx="9199325" cy="4604000"/>
          </a:xfrm>
        </p:grpSpPr>
        <p:cxnSp>
          <p:nvCxnSpPr>
            <p:cNvPr id="88" name="Google Shape;88;p11"/>
            <p:cNvCxnSpPr/>
            <p:nvPr/>
          </p:nvCxnSpPr>
          <p:spPr>
            <a:xfrm>
              <a:off x="-55375" y="4608575"/>
              <a:ext cx="4563600" cy="0"/>
            </a:xfrm>
            <a:prstGeom prst="straightConnector1">
              <a:avLst/>
            </a:prstGeom>
            <a:noFill/>
            <a:ln w="9525" cap="flat" cmpd="sng">
              <a:solidFill>
                <a:schemeClr val="dk1"/>
              </a:solidFill>
              <a:prstDash val="solid"/>
              <a:round/>
              <a:headEnd type="none" w="sm" len="sm"/>
              <a:tailEnd type="none" w="sm" len="sm"/>
            </a:ln>
          </p:spPr>
        </p:cxnSp>
        <p:cxnSp>
          <p:nvCxnSpPr>
            <p:cNvPr id="89" name="Google Shape;89;p11"/>
            <p:cNvCxnSpPr/>
            <p:nvPr/>
          </p:nvCxnSpPr>
          <p:spPr>
            <a:xfrm>
              <a:off x="2576350" y="539500"/>
              <a:ext cx="6567600" cy="0"/>
            </a:xfrm>
            <a:prstGeom prst="straightConnector1">
              <a:avLst/>
            </a:prstGeom>
            <a:noFill/>
            <a:ln w="9525" cap="flat" cmpd="sng">
              <a:solidFill>
                <a:schemeClr val="dk1"/>
              </a:solidFill>
              <a:prstDash val="solid"/>
              <a:round/>
              <a:headEnd type="none" w="sm" len="sm"/>
              <a:tailEnd type="none" w="sm" len="sm"/>
            </a:ln>
          </p:spPr>
        </p:cxnSp>
        <p:cxnSp>
          <p:nvCxnSpPr>
            <p:cNvPr id="90" name="Google Shape;90;p11"/>
            <p:cNvCxnSpPr/>
            <p:nvPr/>
          </p:nvCxnSpPr>
          <p:spPr>
            <a:xfrm rot="10800000">
              <a:off x="8430775" y="805200"/>
              <a:ext cx="0" cy="43383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91"/>
        <p:cNvGrpSpPr/>
        <p:nvPr/>
      </p:nvGrpSpPr>
      <p:grpSpPr>
        <a:xfrm>
          <a:off x="0" y="0"/>
          <a:ext cx="0" cy="0"/>
          <a:chOff x="0" y="0"/>
          <a:chExt cx="0" cy="0"/>
        </a:xfrm>
      </p:grpSpPr>
      <p:sp>
        <p:nvSpPr>
          <p:cNvPr id="92" name="Google Shape;92;p12"/>
          <p:cNvSpPr txBox="1">
            <a:spLocks noGrp="1"/>
          </p:cNvSpPr>
          <p:nvPr>
            <p:ph type="subTitle" idx="1"/>
          </p:nvPr>
        </p:nvSpPr>
        <p:spPr>
          <a:xfrm>
            <a:off x="2370900" y="1278125"/>
            <a:ext cx="4402200" cy="400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3" name="Google Shape;93;p12"/>
          <p:cNvSpPr txBox="1">
            <a:spLocks noGrp="1"/>
          </p:cNvSpPr>
          <p:nvPr>
            <p:ph type="title"/>
          </p:nvPr>
        </p:nvSpPr>
        <p:spPr>
          <a:xfrm>
            <a:off x="2370900" y="572825"/>
            <a:ext cx="4402200" cy="7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4" name="Google Shape;94;p12"/>
          <p:cNvSpPr txBox="1">
            <a:spLocks noGrp="1"/>
          </p:cNvSpPr>
          <p:nvPr>
            <p:ph type="subTitle" idx="2"/>
          </p:nvPr>
        </p:nvSpPr>
        <p:spPr>
          <a:xfrm>
            <a:off x="2370900" y="4087875"/>
            <a:ext cx="4402200" cy="400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5" name="Google Shape;95;p12"/>
          <p:cNvSpPr txBox="1">
            <a:spLocks noGrp="1"/>
          </p:cNvSpPr>
          <p:nvPr>
            <p:ph type="title" idx="3"/>
          </p:nvPr>
        </p:nvSpPr>
        <p:spPr>
          <a:xfrm>
            <a:off x="2370900" y="3382575"/>
            <a:ext cx="4402200" cy="7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96" name="Google Shape;96;p12"/>
          <p:cNvSpPr txBox="1">
            <a:spLocks noGrp="1"/>
          </p:cNvSpPr>
          <p:nvPr>
            <p:ph type="subTitle" idx="4"/>
          </p:nvPr>
        </p:nvSpPr>
        <p:spPr>
          <a:xfrm>
            <a:off x="2370900" y="2683000"/>
            <a:ext cx="4402200" cy="400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97" name="Google Shape;97;p12"/>
          <p:cNvSpPr txBox="1">
            <a:spLocks noGrp="1"/>
          </p:cNvSpPr>
          <p:nvPr>
            <p:ph type="title" idx="5"/>
          </p:nvPr>
        </p:nvSpPr>
        <p:spPr>
          <a:xfrm>
            <a:off x="2370900" y="1977700"/>
            <a:ext cx="4402200" cy="73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98" name="Google Shape;98;p12"/>
          <p:cNvGrpSpPr/>
          <p:nvPr/>
        </p:nvGrpSpPr>
        <p:grpSpPr>
          <a:xfrm>
            <a:off x="711250" y="-125"/>
            <a:ext cx="7719525" cy="5143625"/>
            <a:chOff x="711250" y="-125"/>
            <a:chExt cx="7719525" cy="5143625"/>
          </a:xfrm>
        </p:grpSpPr>
        <p:cxnSp>
          <p:nvCxnSpPr>
            <p:cNvPr id="99" name="Google Shape;99;p12"/>
            <p:cNvCxnSpPr/>
            <p:nvPr/>
          </p:nvCxnSpPr>
          <p:spPr>
            <a:xfrm rot="10800000">
              <a:off x="711250" y="2191500"/>
              <a:ext cx="0" cy="2952000"/>
            </a:xfrm>
            <a:prstGeom prst="straightConnector1">
              <a:avLst/>
            </a:prstGeom>
            <a:noFill/>
            <a:ln w="9525" cap="flat" cmpd="sng">
              <a:solidFill>
                <a:schemeClr val="dk1"/>
              </a:solidFill>
              <a:prstDash val="solid"/>
              <a:round/>
              <a:headEnd type="none" w="sm" len="sm"/>
              <a:tailEnd type="none" w="sm" len="sm"/>
            </a:ln>
          </p:spPr>
        </p:cxnSp>
        <p:cxnSp>
          <p:nvCxnSpPr>
            <p:cNvPr id="100" name="Google Shape;100;p12"/>
            <p:cNvCxnSpPr/>
            <p:nvPr/>
          </p:nvCxnSpPr>
          <p:spPr>
            <a:xfrm rot="10800000">
              <a:off x="8430775" y="-125"/>
              <a:ext cx="0" cy="21915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01"/>
        <p:cNvGrpSpPr/>
        <p:nvPr/>
      </p:nvGrpSpPr>
      <p:grpSpPr>
        <a:xfrm>
          <a:off x="0" y="0"/>
          <a:ext cx="0" cy="0"/>
          <a:chOff x="0" y="0"/>
          <a:chExt cx="0" cy="0"/>
        </a:xfrm>
      </p:grpSpPr>
      <p:sp>
        <p:nvSpPr>
          <p:cNvPr id="102" name="Google Shape;102;p13"/>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grpSp>
        <p:nvGrpSpPr>
          <p:cNvPr id="103" name="Google Shape;103;p13"/>
          <p:cNvGrpSpPr/>
          <p:nvPr/>
        </p:nvGrpSpPr>
        <p:grpSpPr>
          <a:xfrm flipH="1">
            <a:off x="0" y="4876025"/>
            <a:ext cx="9144000" cy="267600"/>
            <a:chOff x="0" y="4876025"/>
            <a:chExt cx="9144000" cy="267600"/>
          </a:xfrm>
        </p:grpSpPr>
        <p:sp>
          <p:nvSpPr>
            <p:cNvPr id="104" name="Google Shape;104;p13"/>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 name="Google Shape;105;p13"/>
            <p:cNvCxnSpPr/>
            <p:nvPr/>
          </p:nvCxnSpPr>
          <p:spPr>
            <a:xfrm>
              <a:off x="4572000" y="5009825"/>
              <a:ext cx="45720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100"/>
              <a:buNone/>
              <a:defRPr/>
            </a:lvl1pPr>
            <a:lvl2pPr lvl="1" algn="ctr">
              <a:lnSpc>
                <a:spcPct val="100000"/>
              </a:lnSpc>
              <a:spcBef>
                <a:spcPts val="0"/>
              </a:spcBef>
              <a:spcAft>
                <a:spcPts val="0"/>
              </a:spcAft>
              <a:buSzPts val="3100"/>
              <a:buNone/>
              <a:defRPr/>
            </a:lvl2pPr>
            <a:lvl3pPr lvl="2" algn="ctr">
              <a:lnSpc>
                <a:spcPct val="100000"/>
              </a:lnSpc>
              <a:spcBef>
                <a:spcPts val="0"/>
              </a:spcBef>
              <a:spcAft>
                <a:spcPts val="0"/>
              </a:spcAft>
              <a:buSzPts val="3100"/>
              <a:buNone/>
              <a:defRPr/>
            </a:lvl3pPr>
            <a:lvl4pPr lvl="3" algn="ctr">
              <a:lnSpc>
                <a:spcPct val="100000"/>
              </a:lnSpc>
              <a:spcBef>
                <a:spcPts val="0"/>
              </a:spcBef>
              <a:spcAft>
                <a:spcPts val="0"/>
              </a:spcAft>
              <a:buSzPts val="3100"/>
              <a:buNone/>
              <a:defRPr/>
            </a:lvl4pPr>
            <a:lvl5pPr lvl="4" algn="ctr">
              <a:lnSpc>
                <a:spcPct val="100000"/>
              </a:lnSpc>
              <a:spcBef>
                <a:spcPts val="0"/>
              </a:spcBef>
              <a:spcAft>
                <a:spcPts val="0"/>
              </a:spcAft>
              <a:buSzPts val="3100"/>
              <a:buNone/>
              <a:defRPr/>
            </a:lvl5pPr>
            <a:lvl6pPr lvl="5" algn="ctr">
              <a:lnSpc>
                <a:spcPct val="100000"/>
              </a:lnSpc>
              <a:spcBef>
                <a:spcPts val="0"/>
              </a:spcBef>
              <a:spcAft>
                <a:spcPts val="0"/>
              </a:spcAft>
              <a:buSzPts val="3100"/>
              <a:buNone/>
              <a:defRPr/>
            </a:lvl6pPr>
            <a:lvl7pPr lvl="6" algn="ctr">
              <a:lnSpc>
                <a:spcPct val="100000"/>
              </a:lnSpc>
              <a:spcBef>
                <a:spcPts val="0"/>
              </a:spcBef>
              <a:spcAft>
                <a:spcPts val="0"/>
              </a:spcAft>
              <a:buSzPts val="3100"/>
              <a:buNone/>
              <a:defRPr/>
            </a:lvl7pPr>
            <a:lvl8pPr lvl="7" algn="ctr">
              <a:lnSpc>
                <a:spcPct val="100000"/>
              </a:lnSpc>
              <a:spcBef>
                <a:spcPts val="0"/>
              </a:spcBef>
              <a:spcAft>
                <a:spcPts val="0"/>
              </a:spcAft>
              <a:buSzPts val="3100"/>
              <a:buNone/>
              <a:defRPr/>
            </a:lvl8pPr>
            <a:lvl9pPr lvl="8" algn="ctr">
              <a:lnSpc>
                <a:spcPct val="100000"/>
              </a:lnSpc>
              <a:spcBef>
                <a:spcPts val="0"/>
              </a:spcBef>
              <a:spcAft>
                <a:spcPts val="0"/>
              </a:spcAft>
              <a:buSzPts val="3100"/>
              <a:buNone/>
              <a:defRPr/>
            </a:lvl9pPr>
          </a:lstStyle>
          <a:p>
            <a:endParaRPr/>
          </a:p>
        </p:txBody>
      </p:sp>
      <p:cxnSp>
        <p:nvCxnSpPr>
          <p:cNvPr id="108" name="Google Shape;108;p14"/>
          <p:cNvCxnSpPr/>
          <p:nvPr/>
        </p:nvCxnSpPr>
        <p:spPr>
          <a:xfrm>
            <a:off x="0" y="262400"/>
            <a:ext cx="22860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3100"/>
              <a:buFont typeface="Golos Text"/>
              <a:buNone/>
              <a:defRPr sz="3100" b="0" i="0" u="none" strike="noStrike" cap="none">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1600"/>
              </a:spcBef>
              <a:spcAft>
                <a:spcPts val="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1600"/>
              </a:spcBef>
              <a:spcAft>
                <a:spcPts val="1600"/>
              </a:spcAft>
              <a:buClr>
                <a:schemeClr val="dk1"/>
              </a:buClr>
              <a:buSzPts val="1400"/>
              <a:buFont typeface="Commissioner"/>
              <a:buChar char="■"/>
              <a:defRPr sz="1400" b="0" i="0" u="none" strike="noStrike" cap="none">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3" name="Google Shape;143;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44" name="Google Shape;14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ctrTitle"/>
          </p:nvPr>
        </p:nvSpPr>
        <p:spPr>
          <a:xfrm>
            <a:off x="713224" y="1332200"/>
            <a:ext cx="7533467" cy="190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700"/>
              <a:buNone/>
            </a:pPr>
            <a:r>
              <a:rPr lang="en" sz="3200"/>
              <a:t>Introduction to </a:t>
            </a:r>
            <a:br>
              <a:rPr lang="en" sz="3200"/>
            </a:br>
            <a:r>
              <a:rPr lang="en" sz="3200">
                <a:solidFill>
                  <a:schemeClr val="dk1"/>
                </a:solidFill>
              </a:rPr>
              <a:t>Interpretability</a:t>
            </a:r>
            <a:r>
              <a:rPr lang="en" sz="3200">
                <a:solidFill>
                  <a:schemeClr val="accent1"/>
                </a:solidFill>
              </a:rPr>
              <a:t> </a:t>
            </a:r>
            <a:r>
              <a:rPr lang="en" sz="3200"/>
              <a:t>in the Era of </a:t>
            </a:r>
            <a:br>
              <a:rPr lang="en" sz="3200"/>
            </a:br>
            <a:r>
              <a:rPr lang="en" sz="3200">
                <a:solidFill>
                  <a:srgbClr val="878886"/>
                </a:solidFill>
              </a:rPr>
              <a:t>Large Language Models</a:t>
            </a:r>
            <a:endParaRPr sz="3200">
              <a:solidFill>
                <a:srgbClr val="878886"/>
              </a:solidFill>
            </a:endParaRPr>
          </a:p>
        </p:txBody>
      </p:sp>
      <p:sp>
        <p:nvSpPr>
          <p:cNvPr id="191" name="Google Shape;191;p33"/>
          <p:cNvSpPr txBox="1">
            <a:spLocks noGrp="1"/>
          </p:cNvSpPr>
          <p:nvPr>
            <p:ph type="subTitle" idx="1"/>
          </p:nvPr>
        </p:nvSpPr>
        <p:spPr>
          <a:xfrm>
            <a:off x="713224" y="3022550"/>
            <a:ext cx="5004900" cy="42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50"/>
              <a:buNone/>
            </a:pPr>
            <a:r>
              <a:rPr lang="en" sz="1400">
                <a:solidFill>
                  <a:schemeClr val="dk1"/>
                </a:solidFill>
              </a:rPr>
              <a:t>Fatemeh Nadi</a:t>
            </a:r>
            <a:endParaRPr sz="1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New abilities emerge in larger models</a:t>
            </a:r>
            <a:endParaRPr sz="2900"/>
          </a:p>
        </p:txBody>
      </p:sp>
      <p:pic>
        <p:nvPicPr>
          <p:cNvPr id="269" name="Google Shape;269;p43"/>
          <p:cNvPicPr preferRelativeResize="0"/>
          <p:nvPr/>
        </p:nvPicPr>
        <p:blipFill rotWithShape="1">
          <a:blip r:embed="rId3">
            <a:alphaModFix/>
          </a:blip>
          <a:srcRect/>
          <a:stretch/>
        </p:blipFill>
        <p:spPr>
          <a:xfrm>
            <a:off x="2206712" y="1226300"/>
            <a:ext cx="4730568" cy="3219924"/>
          </a:xfrm>
          <a:prstGeom prst="rect">
            <a:avLst/>
          </a:prstGeom>
          <a:noFill/>
          <a:ln>
            <a:noFill/>
          </a:ln>
        </p:spPr>
      </p:pic>
      <p:sp>
        <p:nvSpPr>
          <p:cNvPr id="2" name="Oval 1">
            <a:extLst>
              <a:ext uri="{FF2B5EF4-FFF2-40B4-BE49-F238E27FC236}">
                <a16:creationId xmlns:a16="http://schemas.microsoft.com/office/drawing/2014/main" id="{5ADAF118-4322-427A-27C2-A3E92A5C4CC7}"/>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15507576-E066-F34C-F2B7-4C6FA528777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10</a:t>
            </a:fld>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A timeline of existing large language models </a:t>
            </a:r>
            <a:endParaRPr sz="2800"/>
          </a:p>
        </p:txBody>
      </p:sp>
      <p:pic>
        <p:nvPicPr>
          <p:cNvPr id="275" name="Google Shape;275;p44"/>
          <p:cNvPicPr preferRelativeResize="0"/>
          <p:nvPr/>
        </p:nvPicPr>
        <p:blipFill rotWithShape="1">
          <a:blip r:embed="rId3">
            <a:alphaModFix/>
          </a:blip>
          <a:srcRect/>
          <a:stretch/>
        </p:blipFill>
        <p:spPr>
          <a:xfrm>
            <a:off x="1668350" y="1525500"/>
            <a:ext cx="5807252" cy="2903626"/>
          </a:xfrm>
          <a:prstGeom prst="rect">
            <a:avLst/>
          </a:prstGeom>
          <a:noFill/>
          <a:ln>
            <a:noFill/>
          </a:ln>
        </p:spPr>
      </p:pic>
      <p:sp>
        <p:nvSpPr>
          <p:cNvPr id="2" name="Oval 1">
            <a:extLst>
              <a:ext uri="{FF2B5EF4-FFF2-40B4-BE49-F238E27FC236}">
                <a16:creationId xmlns:a16="http://schemas.microsoft.com/office/drawing/2014/main" id="{A7D6F0C6-9A1E-1845-8C72-F23508E61ACC}"/>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C2AC5C0E-ECF2-3E52-B078-B7652035AB2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11</a:t>
            </a:fld>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body" idx="1"/>
          </p:nvPr>
        </p:nvSpPr>
        <p:spPr>
          <a:xfrm>
            <a:off x="713224" y="1525500"/>
            <a:ext cx="7717499" cy="2092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Text generation</a:t>
            </a:r>
            <a:endParaRPr sz="1400" i="0" u="none" strike="noStrike">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Content summarization</a:t>
            </a:r>
            <a:endParaRPr>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﻿Contextual search</a:t>
            </a:r>
            <a:endParaRPr>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AI assistants - Q&amp;A</a:t>
            </a:r>
            <a:endParaRPr>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Code generation</a:t>
            </a:r>
            <a:endParaRPr>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Sentiment analysis</a:t>
            </a:r>
            <a:endParaRPr>
              <a:solidFill>
                <a:srgbClr val="595959"/>
              </a:solidFill>
            </a:endParaRPr>
          </a:p>
          <a:p>
            <a:pPr marL="457200" lvl="0" indent="-317500" algn="l" rtl="0">
              <a:lnSpc>
                <a:spcPct val="115000"/>
              </a:lnSpc>
              <a:spcBef>
                <a:spcPts val="0"/>
              </a:spcBef>
              <a:spcAft>
                <a:spcPts val="0"/>
              </a:spcAft>
              <a:buClr>
                <a:schemeClr val="lt2"/>
              </a:buClr>
              <a:buSzPts val="1400"/>
              <a:buChar char="■"/>
            </a:pPr>
            <a:r>
              <a:rPr lang="en" sz="1400" i="0" u="none" strike="noStrike">
                <a:solidFill>
                  <a:srgbClr val="595959"/>
                </a:solidFill>
              </a:rPr>
              <a:t>Language translation</a:t>
            </a:r>
            <a:endParaRPr>
              <a:solidFill>
                <a:srgbClr val="595959"/>
              </a:solidFill>
            </a:endParaRPr>
          </a:p>
        </p:txBody>
      </p:sp>
      <p:sp>
        <p:nvSpPr>
          <p:cNvPr id="281" name="Google Shape;281;p45"/>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LLM use cases</a:t>
            </a:r>
            <a:endParaRPr sz="2800"/>
          </a:p>
        </p:txBody>
      </p:sp>
      <p:sp>
        <p:nvSpPr>
          <p:cNvPr id="2" name="Oval 1">
            <a:extLst>
              <a:ext uri="{FF2B5EF4-FFF2-40B4-BE49-F238E27FC236}">
                <a16:creationId xmlns:a16="http://schemas.microsoft.com/office/drawing/2014/main" id="{A17FD324-B338-EDDD-09F2-3B456B81FFBD}"/>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02A6AA3B-BA47-8A31-85BE-F8C15F147EA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12</a:t>
            </a:fld>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body" idx="1"/>
          </p:nvPr>
        </p:nvSpPr>
        <p:spPr>
          <a:xfrm>
            <a:off x="713224" y="1525500"/>
            <a:ext cx="7717499" cy="2092500"/>
          </a:xfrm>
          <a:prstGeom prst="rect">
            <a:avLst/>
          </a:prstGeom>
          <a:noFill/>
          <a:ln>
            <a:noFill/>
          </a:ln>
        </p:spPr>
        <p:txBody>
          <a:bodyPr spcFirstLastPara="1" wrap="square" lIns="91425" tIns="91425" rIns="91425" bIns="91425" anchor="t" anchorCtr="0">
            <a:noAutofit/>
          </a:bodyPr>
          <a:lstStyle/>
          <a:p>
            <a:pPr marL="457200" lvl="0" indent="-317500" algn="just" rtl="0">
              <a:lnSpc>
                <a:spcPct val="125454"/>
              </a:lnSpc>
              <a:spcBef>
                <a:spcPts val="0"/>
              </a:spcBef>
              <a:spcAft>
                <a:spcPts val="0"/>
              </a:spcAft>
              <a:buClr>
                <a:schemeClr val="lt2"/>
              </a:buClr>
              <a:buSzPts val="1400"/>
              <a:buChar char="■"/>
            </a:pPr>
            <a:r>
              <a:rPr lang="en">
                <a:solidFill>
                  <a:srgbClr val="595959"/>
                </a:solidFill>
              </a:rPr>
              <a:t>The ability to provide a natural-language interface to explain complex patterns. (natural language can be used to build a bridge between humans and a range of other modalities)</a:t>
            </a:r>
            <a:endParaRPr>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The ability for LLMs to generate interactive explanations (by asking follow-up questions and performing analysis on related examples)</a:t>
            </a:r>
            <a:endParaRPr>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Interactivity further allows LLM explanations to be </a:t>
            </a:r>
            <a:r>
              <a:rPr lang="en" b="1">
                <a:solidFill>
                  <a:srgbClr val="595959"/>
                </a:solidFill>
              </a:rPr>
              <a:t>decomposed into many different LLM</a:t>
            </a:r>
            <a:r>
              <a:rPr lang="en">
                <a:solidFill>
                  <a:srgbClr val="595959"/>
                </a:solidFill>
              </a:rPr>
              <a:t> calls, each of which can be </a:t>
            </a:r>
            <a:r>
              <a:rPr lang="en" b="1">
                <a:solidFill>
                  <a:srgbClr val="595959"/>
                </a:solidFill>
              </a:rPr>
              <a:t>audited independently.</a:t>
            </a:r>
            <a:r>
              <a:rPr lang="en">
                <a:solidFill>
                  <a:srgbClr val="595959"/>
                </a:solidFill>
              </a:rPr>
              <a:t> </a:t>
            </a:r>
            <a:endParaRPr>
              <a:solidFill>
                <a:srgbClr val="595959"/>
              </a:solidFill>
            </a:endParaRPr>
          </a:p>
        </p:txBody>
      </p:sp>
      <p:sp>
        <p:nvSpPr>
          <p:cNvPr id="287" name="Google Shape;287;p46"/>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Unique opportunities of LLM interpretation</a:t>
            </a:r>
            <a:endParaRPr sz="2900"/>
          </a:p>
        </p:txBody>
      </p:sp>
      <p:sp>
        <p:nvSpPr>
          <p:cNvPr id="2" name="Oval 1">
            <a:extLst>
              <a:ext uri="{FF2B5EF4-FFF2-40B4-BE49-F238E27FC236}">
                <a16:creationId xmlns:a16="http://schemas.microsoft.com/office/drawing/2014/main" id="{53DC3C07-BB72-6D75-0E59-E88F7448D59E}"/>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483D81F7-61BC-64AE-F4DF-6CC66F010C1E}"/>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13</a:t>
            </a:fld>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body" idx="1"/>
          </p:nvPr>
        </p:nvSpPr>
        <p:spPr>
          <a:xfrm>
            <a:off x="713224" y="1525500"/>
            <a:ext cx="7717499" cy="2092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Reliability</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Social bias</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Toxicity</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Disinformation</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Security</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Legal considerations</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Cost and environmental impact</a:t>
            </a:r>
            <a:endParaRPr>
              <a:solidFill>
                <a:srgbClr val="595959"/>
              </a:solidFill>
            </a:endParaRPr>
          </a:p>
          <a:p>
            <a:pPr marL="457200" lvl="0" indent="-317500" algn="l" rtl="0">
              <a:lnSpc>
                <a:spcPct val="115000"/>
              </a:lnSpc>
              <a:spcBef>
                <a:spcPts val="0"/>
              </a:spcBef>
              <a:spcAft>
                <a:spcPts val="0"/>
              </a:spcAft>
              <a:buClr>
                <a:schemeClr val="lt2"/>
              </a:buClr>
              <a:buSzPts val="1400"/>
              <a:buFont typeface="Noto Sans Symbols"/>
              <a:buChar char="▪"/>
            </a:pPr>
            <a:r>
              <a:rPr lang="en">
                <a:solidFill>
                  <a:srgbClr val="595959"/>
                </a:solidFill>
                <a:highlight>
                  <a:schemeClr val="lt1"/>
                </a:highlight>
              </a:rPr>
              <a:t>Data availability</a:t>
            </a:r>
            <a:endParaRPr>
              <a:solidFill>
                <a:srgbClr val="595959"/>
              </a:solidFill>
            </a:endParaRPr>
          </a:p>
        </p:txBody>
      </p:sp>
      <p:sp>
        <p:nvSpPr>
          <p:cNvPr id="293" name="Google Shape;293;p47"/>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Risks</a:t>
            </a:r>
            <a:endParaRPr sz="2900"/>
          </a:p>
        </p:txBody>
      </p:sp>
      <p:sp>
        <p:nvSpPr>
          <p:cNvPr id="2" name="Oval 1">
            <a:extLst>
              <a:ext uri="{FF2B5EF4-FFF2-40B4-BE49-F238E27FC236}">
                <a16:creationId xmlns:a16="http://schemas.microsoft.com/office/drawing/2014/main" id="{5A75A821-EC90-994E-52A8-2F6BFF3C8C60}"/>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DD7708F7-9469-858A-F189-AF6DE7BE1EC3}"/>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14</a:t>
            </a:fld>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LLM Capabilities</a:t>
            </a:r>
            <a:endParaRPr sz="2800"/>
          </a:p>
        </p:txBody>
      </p:sp>
      <p:pic>
        <p:nvPicPr>
          <p:cNvPr id="299" name="Google Shape;299;p48"/>
          <p:cNvPicPr preferRelativeResize="0"/>
          <p:nvPr/>
        </p:nvPicPr>
        <p:blipFill rotWithShape="1">
          <a:blip r:embed="rId3">
            <a:alphaModFix/>
          </a:blip>
          <a:srcRect/>
          <a:stretch/>
        </p:blipFill>
        <p:spPr>
          <a:xfrm>
            <a:off x="1466850" y="1584575"/>
            <a:ext cx="3609974" cy="914824"/>
          </a:xfrm>
          <a:prstGeom prst="rect">
            <a:avLst/>
          </a:prstGeom>
          <a:noFill/>
          <a:ln>
            <a:noFill/>
          </a:ln>
        </p:spPr>
      </p:pic>
      <p:cxnSp>
        <p:nvCxnSpPr>
          <p:cNvPr id="300" name="Google Shape;300;p48"/>
          <p:cNvCxnSpPr/>
          <p:nvPr/>
        </p:nvCxnSpPr>
        <p:spPr>
          <a:xfrm>
            <a:off x="5238750" y="1876425"/>
            <a:ext cx="438300" cy="0"/>
          </a:xfrm>
          <a:prstGeom prst="straightConnector1">
            <a:avLst/>
          </a:prstGeom>
          <a:noFill/>
          <a:ln w="9525" cap="flat" cmpd="sng">
            <a:solidFill>
              <a:schemeClr val="dk2"/>
            </a:solidFill>
            <a:prstDash val="solid"/>
            <a:round/>
            <a:headEnd type="none" w="sm" len="sm"/>
            <a:tailEnd type="triangle" w="med" len="med"/>
          </a:ln>
        </p:spPr>
      </p:cxnSp>
      <p:pic>
        <p:nvPicPr>
          <p:cNvPr id="301" name="Google Shape;301;p48"/>
          <p:cNvPicPr preferRelativeResize="0"/>
          <p:nvPr/>
        </p:nvPicPr>
        <p:blipFill rotWithShape="1">
          <a:blip r:embed="rId4">
            <a:alphaModFix/>
          </a:blip>
          <a:srcRect/>
          <a:stretch/>
        </p:blipFill>
        <p:spPr>
          <a:xfrm>
            <a:off x="1466850" y="2695201"/>
            <a:ext cx="3609974" cy="1621668"/>
          </a:xfrm>
          <a:prstGeom prst="rect">
            <a:avLst/>
          </a:prstGeom>
          <a:noFill/>
          <a:ln>
            <a:noFill/>
          </a:ln>
        </p:spPr>
      </p:pic>
      <p:cxnSp>
        <p:nvCxnSpPr>
          <p:cNvPr id="302" name="Google Shape;302;p48"/>
          <p:cNvCxnSpPr/>
          <p:nvPr/>
        </p:nvCxnSpPr>
        <p:spPr>
          <a:xfrm>
            <a:off x="5238750" y="3506038"/>
            <a:ext cx="438300" cy="0"/>
          </a:xfrm>
          <a:prstGeom prst="straightConnector1">
            <a:avLst/>
          </a:prstGeom>
          <a:noFill/>
          <a:ln w="9525" cap="flat" cmpd="sng">
            <a:solidFill>
              <a:schemeClr val="dk2"/>
            </a:solidFill>
            <a:prstDash val="solid"/>
            <a:round/>
            <a:headEnd type="none" w="sm" len="sm"/>
            <a:tailEnd type="triangle" w="med" len="med"/>
          </a:ln>
        </p:spPr>
      </p:cxnSp>
      <p:sp>
        <p:nvSpPr>
          <p:cNvPr id="303" name="Google Shape;303;p48"/>
          <p:cNvSpPr txBox="1"/>
          <p:nvPr/>
        </p:nvSpPr>
        <p:spPr>
          <a:xfrm>
            <a:off x="6010275" y="1476375"/>
            <a:ext cx="1676400" cy="800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200"/>
              <a:buFont typeface="Arial"/>
              <a:buNone/>
            </a:pPr>
            <a:r>
              <a:rPr lang="en" sz="1200" b="0" i="0" u="none" strike="noStrike" cap="none">
                <a:solidFill>
                  <a:srgbClr val="828482"/>
                </a:solidFill>
                <a:latin typeface="Commissioner"/>
                <a:ea typeface="Commissioner"/>
                <a:cs typeface="Commissioner"/>
                <a:sym typeface="Commissioner"/>
              </a:rPr>
              <a:t>﻿Query understanding, Knowledge retrieval, Summarization</a:t>
            </a:r>
            <a:endParaRPr sz="1200" b="0" i="0" u="none" strike="noStrike" cap="none">
              <a:solidFill>
                <a:srgbClr val="828482"/>
              </a:solidFill>
              <a:latin typeface="Commissioner"/>
              <a:ea typeface="Commissioner"/>
              <a:cs typeface="Commissioner"/>
              <a:sym typeface="Commissione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828482"/>
              </a:solidFill>
              <a:latin typeface="Commissioner"/>
              <a:ea typeface="Commissioner"/>
              <a:cs typeface="Commissioner"/>
              <a:sym typeface="Commissioner"/>
            </a:endParaRPr>
          </a:p>
        </p:txBody>
      </p:sp>
      <p:sp>
        <p:nvSpPr>
          <p:cNvPr id="304" name="Google Shape;304;p48"/>
          <p:cNvSpPr txBox="1"/>
          <p:nvPr/>
        </p:nvSpPr>
        <p:spPr>
          <a:xfrm>
            <a:off x="6010275" y="3106000"/>
            <a:ext cx="1676400" cy="800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828482"/>
                </a:solidFill>
                <a:latin typeface="Commissioner"/>
                <a:ea typeface="Commissioner"/>
                <a:cs typeface="Commissioner"/>
                <a:sym typeface="Commissioner"/>
              </a:rPr>
              <a:t>﻿Query understanding, Reasoning,</a:t>
            </a:r>
            <a:endParaRPr sz="1200" b="0" i="0" u="none" strike="noStrike" cap="none">
              <a:solidFill>
                <a:srgbClr val="828482"/>
              </a:solidFill>
              <a:latin typeface="Commissioner"/>
              <a:ea typeface="Commissioner"/>
              <a:cs typeface="Commissioner"/>
              <a:sym typeface="Commissioner"/>
            </a:endParaRPr>
          </a:p>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828482"/>
                </a:solidFill>
                <a:latin typeface="Commissioner"/>
                <a:ea typeface="Commissioner"/>
                <a:cs typeface="Commissioner"/>
                <a:sym typeface="Commissioner"/>
              </a:rPr>
              <a:t>Explanation</a:t>
            </a:r>
            <a:endParaRPr sz="1200" b="0" i="0" u="none" strike="noStrike" cap="none">
              <a:solidFill>
                <a:srgbClr val="828482"/>
              </a:solidFill>
              <a:latin typeface="Commissioner"/>
              <a:ea typeface="Commissioner"/>
              <a:cs typeface="Commissioner"/>
              <a:sym typeface="Commissioner"/>
            </a:endParaRPr>
          </a:p>
        </p:txBody>
      </p:sp>
      <p:sp>
        <p:nvSpPr>
          <p:cNvPr id="2" name="Oval 1">
            <a:extLst>
              <a:ext uri="{FF2B5EF4-FFF2-40B4-BE49-F238E27FC236}">
                <a16:creationId xmlns:a16="http://schemas.microsoft.com/office/drawing/2014/main" id="{5BC1F77D-782D-4251-FF3F-E75A04B5044B}"/>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E4559CAF-B1D6-57BE-CE79-4EA609816349}"/>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15</a:t>
            </a:fld>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Well, writing a good prompt is still an art …</a:t>
            </a:r>
            <a:endParaRPr sz="2800"/>
          </a:p>
        </p:txBody>
      </p:sp>
      <p:pic>
        <p:nvPicPr>
          <p:cNvPr id="310" name="Google Shape;310;p49"/>
          <p:cNvPicPr preferRelativeResize="0"/>
          <p:nvPr/>
        </p:nvPicPr>
        <p:blipFill rotWithShape="1">
          <a:blip r:embed="rId3">
            <a:alphaModFix/>
          </a:blip>
          <a:srcRect/>
          <a:stretch/>
        </p:blipFill>
        <p:spPr>
          <a:xfrm>
            <a:off x="1463040" y="1581912"/>
            <a:ext cx="3838577" cy="3096352"/>
          </a:xfrm>
          <a:prstGeom prst="rect">
            <a:avLst/>
          </a:prstGeom>
          <a:noFill/>
          <a:ln>
            <a:noFill/>
          </a:ln>
        </p:spPr>
      </p:pic>
      <p:pic>
        <p:nvPicPr>
          <p:cNvPr id="311" name="Google Shape;311;p49"/>
          <p:cNvPicPr preferRelativeResize="0"/>
          <p:nvPr/>
        </p:nvPicPr>
        <p:blipFill rotWithShape="1">
          <a:blip r:embed="rId4">
            <a:alphaModFix/>
          </a:blip>
          <a:srcRect/>
          <a:stretch/>
        </p:blipFill>
        <p:spPr>
          <a:xfrm>
            <a:off x="5720725" y="1733550"/>
            <a:ext cx="212900" cy="1296775"/>
          </a:xfrm>
          <a:prstGeom prst="rect">
            <a:avLst/>
          </a:prstGeom>
          <a:noFill/>
          <a:ln>
            <a:noFill/>
          </a:ln>
        </p:spPr>
      </p:pic>
      <p:sp>
        <p:nvSpPr>
          <p:cNvPr id="2" name="Oval 1">
            <a:extLst>
              <a:ext uri="{FF2B5EF4-FFF2-40B4-BE49-F238E27FC236}">
                <a16:creationId xmlns:a16="http://schemas.microsoft.com/office/drawing/2014/main" id="{1C87CA6E-BD85-C680-FB7D-7D16A3374F85}"/>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6757CE3E-398E-0C3D-3A6F-B53C23225AA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16</a:t>
            </a:fld>
            <a:endParaRPr 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500">
                <a:solidFill>
                  <a:srgbClr val="000000"/>
                </a:solidFill>
              </a:rPr>
              <a:t>﻿</a:t>
            </a:r>
            <a:r>
              <a:rPr lang="en" sz="2300">
                <a:solidFill>
                  <a:srgbClr val="1A1A1A"/>
                </a:solidFill>
              </a:rPr>
              <a:t>Let us test LLM’s knowledge</a:t>
            </a:r>
            <a:endParaRPr sz="2800"/>
          </a:p>
        </p:txBody>
      </p:sp>
      <p:pic>
        <p:nvPicPr>
          <p:cNvPr id="317" name="Google Shape;317;p50"/>
          <p:cNvPicPr preferRelativeResize="0"/>
          <p:nvPr/>
        </p:nvPicPr>
        <p:blipFill rotWithShape="1">
          <a:blip r:embed="rId3">
            <a:alphaModFix/>
          </a:blip>
          <a:srcRect l="12096" t="6375" r="8165"/>
          <a:stretch/>
        </p:blipFill>
        <p:spPr>
          <a:xfrm>
            <a:off x="1552575" y="1490475"/>
            <a:ext cx="4695823" cy="2756726"/>
          </a:xfrm>
          <a:prstGeom prst="rect">
            <a:avLst/>
          </a:prstGeom>
          <a:noFill/>
          <a:ln>
            <a:noFill/>
          </a:ln>
        </p:spPr>
      </p:pic>
      <p:sp>
        <p:nvSpPr>
          <p:cNvPr id="318" name="Google Shape;318;p50"/>
          <p:cNvSpPr txBox="1"/>
          <p:nvPr/>
        </p:nvSpPr>
        <p:spPr>
          <a:xfrm>
            <a:off x="6429375" y="3524250"/>
            <a:ext cx="2371800" cy="28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000000"/>
                </a:solidFill>
                <a:latin typeface="Commissioner"/>
                <a:ea typeface="Commissioner"/>
                <a:cs typeface="Commissioner"/>
                <a:sym typeface="Commissioner"/>
              </a:rPr>
              <a:t>﻿Is this biography factually accurate?</a:t>
            </a:r>
            <a:endParaRPr sz="1200" b="0" i="0" u="none" strike="noStrike" cap="none">
              <a:solidFill>
                <a:srgbClr val="000000"/>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ommissioner"/>
              <a:ea typeface="Commissioner"/>
              <a:cs typeface="Commissioner"/>
              <a:sym typeface="Commissioner"/>
            </a:endParaRPr>
          </a:p>
        </p:txBody>
      </p:sp>
      <p:sp>
        <p:nvSpPr>
          <p:cNvPr id="2" name="Oval 1">
            <a:extLst>
              <a:ext uri="{FF2B5EF4-FFF2-40B4-BE49-F238E27FC236}">
                <a16:creationId xmlns:a16="http://schemas.microsoft.com/office/drawing/2014/main" id="{95F78DB2-DAE8-284E-11DA-F19A7AC590B0}"/>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510A98DB-7168-669F-3D1F-D20BD611D1E5}"/>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17</a:t>
            </a:fld>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500">
                <a:solidFill>
                  <a:srgbClr val="000000"/>
                </a:solidFill>
              </a:rPr>
              <a:t>﻿</a:t>
            </a:r>
            <a:r>
              <a:rPr lang="en" sz="2300">
                <a:solidFill>
                  <a:srgbClr val="1A1A1A"/>
                </a:solidFill>
              </a:rPr>
              <a:t>Let us test LLM’s knowledge</a:t>
            </a:r>
            <a:endParaRPr sz="2800"/>
          </a:p>
        </p:txBody>
      </p:sp>
      <p:pic>
        <p:nvPicPr>
          <p:cNvPr id="324" name="Google Shape;324;p51"/>
          <p:cNvPicPr preferRelativeResize="0"/>
          <p:nvPr/>
        </p:nvPicPr>
        <p:blipFill rotWithShape="1">
          <a:blip r:embed="rId3">
            <a:alphaModFix/>
          </a:blip>
          <a:srcRect/>
          <a:stretch/>
        </p:blipFill>
        <p:spPr>
          <a:xfrm>
            <a:off x="1552575" y="1490472"/>
            <a:ext cx="4629151" cy="2631024"/>
          </a:xfrm>
          <a:prstGeom prst="rect">
            <a:avLst/>
          </a:prstGeom>
          <a:noFill/>
          <a:ln>
            <a:noFill/>
          </a:ln>
        </p:spPr>
      </p:pic>
      <p:sp>
        <p:nvSpPr>
          <p:cNvPr id="325" name="Google Shape;325;p51"/>
          <p:cNvSpPr txBox="1"/>
          <p:nvPr/>
        </p:nvSpPr>
        <p:spPr>
          <a:xfrm>
            <a:off x="6429375" y="3524250"/>
            <a:ext cx="2371800" cy="28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000000"/>
                </a:solidFill>
                <a:latin typeface="Commissioner"/>
                <a:ea typeface="Commissioner"/>
                <a:cs typeface="Commissioner"/>
                <a:sym typeface="Commissioner"/>
              </a:rPr>
              <a:t>﻿Is this biography factually accurate?</a:t>
            </a:r>
            <a:endParaRPr sz="1200" b="0" i="0" u="none" strike="noStrike" cap="none">
              <a:solidFill>
                <a:srgbClr val="000000"/>
              </a:solidFill>
              <a:latin typeface="Commissioner"/>
              <a:ea typeface="Commissioner"/>
              <a:cs typeface="Commissioner"/>
              <a:sym typeface="Commissione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ommissioner"/>
              <a:ea typeface="Commissioner"/>
              <a:cs typeface="Commissioner"/>
              <a:sym typeface="Commissioner"/>
            </a:endParaRPr>
          </a:p>
        </p:txBody>
      </p:sp>
      <p:sp>
        <p:nvSpPr>
          <p:cNvPr id="2" name="Oval 1">
            <a:extLst>
              <a:ext uri="{FF2B5EF4-FFF2-40B4-BE49-F238E27FC236}">
                <a16:creationId xmlns:a16="http://schemas.microsoft.com/office/drawing/2014/main" id="{B71826D3-D237-56A6-019E-24381E5A3B75}"/>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2FF03EE-694D-00DC-188F-6AC247A2790D}"/>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18</a:t>
            </a:fld>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2"/>
          <p:cNvPicPr preferRelativeResize="0"/>
          <p:nvPr/>
        </p:nvPicPr>
        <p:blipFill rotWithShape="1">
          <a:blip r:embed="rId3">
            <a:alphaModFix/>
          </a:blip>
          <a:srcRect l="13343" r="13860"/>
          <a:stretch/>
        </p:blipFill>
        <p:spPr>
          <a:xfrm>
            <a:off x="1554475" y="1490472"/>
            <a:ext cx="4055752" cy="2785531"/>
          </a:xfrm>
          <a:prstGeom prst="rect">
            <a:avLst/>
          </a:prstGeom>
          <a:noFill/>
          <a:ln>
            <a:noFill/>
          </a:ln>
        </p:spPr>
      </p:pic>
      <p:sp>
        <p:nvSpPr>
          <p:cNvPr id="331" name="Google Shape;331;p52"/>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500">
                <a:solidFill>
                  <a:srgbClr val="000000"/>
                </a:solidFill>
              </a:rPr>
              <a:t>﻿</a:t>
            </a:r>
            <a:r>
              <a:rPr lang="en" sz="2300">
                <a:solidFill>
                  <a:srgbClr val="1A1A1A"/>
                </a:solidFill>
              </a:rPr>
              <a:t>Let us test LLM’s knowledge</a:t>
            </a:r>
            <a:endParaRPr sz="2800"/>
          </a:p>
          <a:p>
            <a:pPr marL="0" lvl="0" indent="0" algn="l" rtl="0">
              <a:lnSpc>
                <a:spcPct val="100000"/>
              </a:lnSpc>
              <a:spcBef>
                <a:spcPts val="0"/>
              </a:spcBef>
              <a:spcAft>
                <a:spcPts val="0"/>
              </a:spcAft>
              <a:buSzPts val="3100"/>
              <a:buNone/>
            </a:pPr>
            <a:endParaRPr sz="2800">
              <a:solidFill>
                <a:srgbClr val="000000"/>
              </a:solidFill>
            </a:endParaRPr>
          </a:p>
          <a:p>
            <a:pPr marL="0" lvl="0" indent="0" algn="l" rtl="0">
              <a:lnSpc>
                <a:spcPct val="100000"/>
              </a:lnSpc>
              <a:spcBef>
                <a:spcPts val="0"/>
              </a:spcBef>
              <a:spcAft>
                <a:spcPts val="0"/>
              </a:spcAft>
              <a:buSzPts val="3100"/>
              <a:buNone/>
            </a:pPr>
            <a:endParaRPr sz="2800">
              <a:solidFill>
                <a:srgbClr val="000000"/>
              </a:solidFill>
            </a:endParaRPr>
          </a:p>
        </p:txBody>
      </p:sp>
      <p:sp>
        <p:nvSpPr>
          <p:cNvPr id="332" name="Google Shape;332;p52"/>
          <p:cNvSpPr txBox="1"/>
          <p:nvPr/>
        </p:nvSpPr>
        <p:spPr>
          <a:xfrm>
            <a:off x="5734050" y="3514725"/>
            <a:ext cx="31053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000000"/>
                </a:solidFill>
                <a:latin typeface="Commissioner"/>
                <a:ea typeface="Commissioner"/>
                <a:cs typeface="Commissioner"/>
                <a:sym typeface="Commissioner"/>
              </a:rPr>
              <a:t>﻿Such factually inconsistent utterances are colloquially known as </a:t>
            </a:r>
            <a:r>
              <a:rPr lang="en" sz="1200" b="0" i="0" u="none" strike="noStrike" cap="none">
                <a:solidFill>
                  <a:srgbClr val="FF0000"/>
                </a:solidFill>
                <a:latin typeface="Commissioner"/>
                <a:ea typeface="Commissioner"/>
                <a:cs typeface="Commissioner"/>
                <a:sym typeface="Commissioner"/>
              </a:rPr>
              <a:t>“hallucinations”</a:t>
            </a:r>
            <a:endParaRPr sz="1200" b="0" i="0" u="none" strike="noStrike" cap="none">
              <a:solidFill>
                <a:schemeClr val="dk1"/>
              </a:solidFill>
              <a:latin typeface="Commissioner"/>
              <a:ea typeface="Commissioner"/>
              <a:cs typeface="Commissioner"/>
              <a:sym typeface="Commissioner"/>
            </a:endParaRPr>
          </a:p>
        </p:txBody>
      </p:sp>
      <p:sp>
        <p:nvSpPr>
          <p:cNvPr id="2" name="Oval 1">
            <a:extLst>
              <a:ext uri="{FF2B5EF4-FFF2-40B4-BE49-F238E27FC236}">
                <a16:creationId xmlns:a16="http://schemas.microsoft.com/office/drawing/2014/main" id="{80FED989-2708-40BD-65C9-39334BE8EE06}"/>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0764B8F1-CE6D-2BA5-1A45-7480BB58D1A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19</a:t>
            </a:fld>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5" name="Google Shape;355;p48"/>
              <p:cNvSpPr txBox="1">
                <a:spLocks noGrp="1"/>
              </p:cNvSpPr>
              <p:nvPr>
                <p:ph type="body" idx="1"/>
              </p:nvPr>
            </p:nvSpPr>
            <p:spPr>
              <a:xfrm>
                <a:off x="713224" y="1525500"/>
                <a:ext cx="7717499" cy="20925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chemeClr val="tx2"/>
                  </a:buClr>
                  <a:buSzPts val="1500"/>
                  <a:buChar char="●"/>
                </a:pPr>
                <a:r>
                  <a:rPr lang="en-US" dirty="0">
                    <a:solidFill>
                      <a:srgbClr val="595959"/>
                    </a:solidFill>
                    <a:highlight>
                      <a:schemeClr val="lt1"/>
                    </a:highlight>
                  </a:rPr>
                  <a:t>A language model works by representing words as numerical values, using a mathematical model to </a:t>
                </a:r>
                <a:r>
                  <a:rPr lang="en-US" b="1" dirty="0">
                    <a:solidFill>
                      <a:srgbClr val="595959"/>
                    </a:solidFill>
                    <a:highlight>
                      <a:schemeClr val="lt1"/>
                    </a:highlight>
                  </a:rPr>
                  <a:t>predict the likelihood of sequences of words</a:t>
                </a:r>
                <a:r>
                  <a:rPr lang="en-US" dirty="0">
                    <a:solidFill>
                      <a:srgbClr val="595959"/>
                    </a:solidFill>
                    <a:highlight>
                      <a:schemeClr val="lt1"/>
                    </a:highlight>
                  </a:rPr>
                  <a:t>, and generating text by sampling from the predicted probabilities. This allows the model to generate </a:t>
                </a:r>
                <a:r>
                  <a:rPr lang="en-US" b="1" dirty="0">
                    <a:solidFill>
                      <a:srgbClr val="595959"/>
                    </a:solidFill>
                    <a:highlight>
                      <a:schemeClr val="lt1"/>
                    </a:highlight>
                  </a:rPr>
                  <a:t>coherent</a:t>
                </a:r>
                <a:r>
                  <a:rPr lang="en-US" dirty="0">
                    <a:solidFill>
                      <a:srgbClr val="595959"/>
                    </a:solidFill>
                    <a:highlight>
                      <a:schemeClr val="lt1"/>
                    </a:highlight>
                  </a:rPr>
                  <a:t> and </a:t>
                </a:r>
                <a:r>
                  <a:rPr lang="en-US" b="1" dirty="0">
                    <a:solidFill>
                      <a:srgbClr val="595959"/>
                    </a:solidFill>
                    <a:highlight>
                      <a:schemeClr val="lt1"/>
                    </a:highlight>
                  </a:rPr>
                  <a:t>grammatically</a:t>
                </a:r>
                <a:r>
                  <a:rPr lang="en-US" dirty="0">
                    <a:solidFill>
                      <a:srgbClr val="595959"/>
                    </a:solidFill>
                    <a:highlight>
                      <a:schemeClr val="lt1"/>
                    </a:highlight>
                  </a:rPr>
                  <a:t> correct text in the given language.</a:t>
                </a:r>
                <a:endParaRPr lang="en-US" dirty="0">
                  <a:solidFill>
                    <a:srgbClr val="595959"/>
                  </a:solidFill>
                  <a:effectLst/>
                  <a:latin typeface="Helvetica Neue" panose="02000503000000020004" pitchFamily="2" charset="0"/>
                </a:endParaRPr>
              </a:p>
              <a:p>
                <a:pPr lvl="0" indent="-323850" algn="just">
                  <a:spcBef>
                    <a:spcPts val="1200"/>
                  </a:spcBef>
                  <a:buClr>
                    <a:schemeClr val="tx2"/>
                  </a:buClr>
                  <a:buSzPts val="1500"/>
                </a:pPr>
                <a:r>
                  <a:rPr lang="en-US" dirty="0">
                    <a:solidFill>
                      <a:srgbClr val="595959"/>
                    </a:solidFill>
                    <a:highlight>
                      <a:schemeClr val="lt1"/>
                    </a:highlight>
                  </a:rPr>
                  <a:t>A probabilistic model that assigns a probability </a:t>
                </a:r>
                <a14:m>
                  <m:oMath xmlns:m="http://schemas.openxmlformats.org/officeDocument/2006/math">
                    <m:r>
                      <a:rPr lang="en-US" i="1">
                        <a:solidFill>
                          <a:srgbClr val="595959"/>
                        </a:solidFill>
                        <a:highlight>
                          <a:schemeClr val="lt1"/>
                        </a:highlight>
                        <a:latin typeface="Cambria Math" panose="02040503050406030204" pitchFamily="18" charset="0"/>
                      </a:rPr>
                      <m:t>𝑝</m:t>
                    </m:r>
                    <m:r>
                      <a:rPr lang="en-US" i="1">
                        <a:solidFill>
                          <a:srgbClr val="595959"/>
                        </a:solidFill>
                        <a:highlight>
                          <a:schemeClr val="lt1"/>
                        </a:highlight>
                        <a:latin typeface="Cambria Math" panose="02040503050406030204" pitchFamily="18" charset="0"/>
                      </a:rPr>
                      <m:t>(</m:t>
                    </m:r>
                    <m:r>
                      <a:rPr lang="en-US" i="1">
                        <a:solidFill>
                          <a:srgbClr val="595959"/>
                        </a:solidFill>
                        <a:highlight>
                          <a:schemeClr val="lt1"/>
                        </a:highlight>
                        <a:latin typeface="Cambria Math" panose="02040503050406030204" pitchFamily="18" charset="0"/>
                      </a:rPr>
                      <m:t>𝑤</m:t>
                    </m:r>
                    <m:r>
                      <a:rPr lang="en-US" i="1" baseline="-25000">
                        <a:solidFill>
                          <a:srgbClr val="595959"/>
                        </a:solidFill>
                        <a:highlight>
                          <a:schemeClr val="lt1"/>
                        </a:highlight>
                        <a:latin typeface="Cambria Math" panose="02040503050406030204" pitchFamily="18" charset="0"/>
                      </a:rPr>
                      <m:t>1</m:t>
                    </m:r>
                    <m:r>
                      <a:rPr lang="en-US" i="1">
                        <a:solidFill>
                          <a:srgbClr val="595959"/>
                        </a:solidFill>
                        <a:highlight>
                          <a:schemeClr val="lt1"/>
                        </a:highlight>
                        <a:latin typeface="Cambria Math" panose="02040503050406030204" pitchFamily="18" charset="0"/>
                      </a:rPr>
                      <m:t>,</m:t>
                    </m:r>
                    <m:r>
                      <a:rPr lang="en-US" i="1">
                        <a:solidFill>
                          <a:srgbClr val="595959"/>
                        </a:solidFill>
                        <a:highlight>
                          <a:schemeClr val="lt1"/>
                        </a:highlight>
                        <a:latin typeface="Cambria Math" panose="02040503050406030204" pitchFamily="18" charset="0"/>
                      </a:rPr>
                      <m:t>𝑤</m:t>
                    </m:r>
                    <m:r>
                      <a:rPr lang="en-US" i="1" baseline="-25000">
                        <a:solidFill>
                          <a:srgbClr val="595959"/>
                        </a:solidFill>
                        <a:highlight>
                          <a:schemeClr val="lt1"/>
                        </a:highlight>
                        <a:latin typeface="Cambria Math" panose="02040503050406030204" pitchFamily="18" charset="0"/>
                      </a:rPr>
                      <m:t>2</m:t>
                    </m:r>
                    <m:r>
                      <a:rPr lang="en-US" i="1">
                        <a:solidFill>
                          <a:srgbClr val="595959"/>
                        </a:solidFill>
                        <a:highlight>
                          <a:schemeClr val="lt1"/>
                        </a:highlight>
                        <a:latin typeface="Cambria Math" panose="02040503050406030204" pitchFamily="18" charset="0"/>
                      </a:rPr>
                      <m:t>,</m:t>
                    </m:r>
                    <m:r>
                      <a:rPr lang="en-US">
                        <a:solidFill>
                          <a:srgbClr val="595959"/>
                        </a:solidFill>
                        <a:highlight>
                          <a:schemeClr val="lt1"/>
                        </a:highlight>
                        <a:latin typeface="Cambria Math" panose="02040503050406030204" pitchFamily="18" charset="0"/>
                      </a:rPr>
                      <m:t>…,</m:t>
                    </m:r>
                    <m:r>
                      <a:rPr lang="en-US" i="1">
                        <a:solidFill>
                          <a:srgbClr val="595959"/>
                        </a:solidFill>
                        <a:highlight>
                          <a:schemeClr val="lt1"/>
                        </a:highlight>
                        <a:latin typeface="Cambria Math" panose="02040503050406030204" pitchFamily="18" charset="0"/>
                      </a:rPr>
                      <m:t>𝑤</m:t>
                    </m:r>
                    <m:r>
                      <a:rPr lang="en-US" i="1" baseline="-25000">
                        <a:solidFill>
                          <a:srgbClr val="595959"/>
                        </a:solidFill>
                        <a:highlight>
                          <a:schemeClr val="lt1"/>
                        </a:highlight>
                        <a:latin typeface="Cambria Math" panose="02040503050406030204" pitchFamily="18" charset="0"/>
                      </a:rPr>
                      <m:t>𝑛</m:t>
                    </m:r>
                    <m:r>
                      <a:rPr lang="en-US" i="1">
                        <a:solidFill>
                          <a:srgbClr val="595959"/>
                        </a:solidFill>
                        <a:highlight>
                          <a:schemeClr val="lt1"/>
                        </a:highlight>
                        <a:latin typeface="Cambria Math" panose="02040503050406030204" pitchFamily="18" charset="0"/>
                      </a:rPr>
                      <m:t>)</m:t>
                    </m:r>
                  </m:oMath>
                </a14:m>
                <a:r>
                  <a:rPr lang="en-US" dirty="0">
                    <a:solidFill>
                      <a:srgbClr val="595959"/>
                    </a:solidFill>
                    <a:highlight>
                      <a:schemeClr val="lt1"/>
                    </a:highlight>
                  </a:rPr>
                  <a:t> to every finite sequences of tokens.</a:t>
                </a:r>
              </a:p>
              <a:p>
                <a:pPr lvl="0" indent="-323850" algn="just">
                  <a:spcBef>
                    <a:spcPts val="1200"/>
                  </a:spcBef>
                  <a:buClr>
                    <a:schemeClr val="tx2"/>
                  </a:buClr>
                  <a:buSzPts val="1500"/>
                </a:pPr>
                <a:r>
                  <a:rPr lang="en-US" dirty="0">
                    <a:solidFill>
                      <a:srgbClr val="595959"/>
                    </a:solidFill>
                    <a:highlight>
                      <a:schemeClr val="lt1"/>
                    </a:highlight>
                  </a:rPr>
                  <a:t>﻿Generation from a language model: </a:t>
                </a:r>
                <a14:m>
                  <m:oMath xmlns:m="http://schemas.openxmlformats.org/officeDocument/2006/math">
                    <m:r>
                      <m:rPr>
                        <m:sty m:val="p"/>
                      </m:rPr>
                      <a:rPr lang="en-US">
                        <a:solidFill>
                          <a:srgbClr val="595959"/>
                        </a:solidFill>
                        <a:highlight>
                          <a:schemeClr val="lt1"/>
                        </a:highlight>
                        <a:latin typeface="Cambria Math" panose="02040503050406030204" pitchFamily="18" charset="0"/>
                      </a:rPr>
                      <m:t>x</m:t>
                    </m:r>
                    <m:r>
                      <a:rPr lang="en-US" baseline="-25000">
                        <a:solidFill>
                          <a:srgbClr val="595959"/>
                        </a:solidFill>
                        <a:highlight>
                          <a:schemeClr val="lt1"/>
                        </a:highlight>
                        <a:latin typeface="Cambria Math" panose="02040503050406030204" pitchFamily="18" charset="0"/>
                      </a:rPr>
                      <m:t>1</m:t>
                    </m:r>
                    <m:r>
                      <a:rPr lang="en-US" i="1" baseline="-25000">
                        <a:solidFill>
                          <a:srgbClr val="595959"/>
                        </a:solidFill>
                        <a:highlight>
                          <a:schemeClr val="lt1"/>
                        </a:highlight>
                        <a:latin typeface="Cambria Math" panose="02040503050406030204" pitchFamily="18" charset="0"/>
                        <a:ea typeface="Cambria Math" panose="02040503050406030204" pitchFamily="18" charset="0"/>
                      </a:rPr>
                      <m:t>∶</m:t>
                    </m:r>
                    <m:r>
                      <m:rPr>
                        <m:sty m:val="p"/>
                      </m:rPr>
                      <a:rPr lang="en-US" baseline="-25000">
                        <a:solidFill>
                          <a:srgbClr val="595959"/>
                        </a:solidFill>
                        <a:highlight>
                          <a:schemeClr val="lt1"/>
                        </a:highlight>
                        <a:latin typeface="Cambria Math" panose="02040503050406030204" pitchFamily="18" charset="0"/>
                      </a:rPr>
                      <m:t>L</m:t>
                    </m:r>
                    <m:r>
                      <a:rPr lang="en-US" i="1">
                        <a:solidFill>
                          <a:srgbClr val="595959"/>
                        </a:solidFill>
                        <a:highlight>
                          <a:schemeClr val="lt1"/>
                        </a:highlight>
                        <a:latin typeface="Cambria Math" panose="02040503050406030204" pitchFamily="18" charset="0"/>
                        <a:ea typeface="Cambria Math" panose="02040503050406030204" pitchFamily="18" charset="0"/>
                      </a:rPr>
                      <m:t>~ </m:t>
                    </m:r>
                    <m:r>
                      <a:rPr lang="en-US" i="1">
                        <a:solidFill>
                          <a:srgbClr val="595959"/>
                        </a:solidFill>
                        <a:highlight>
                          <a:schemeClr val="lt1"/>
                        </a:highlight>
                        <a:latin typeface="Cambria Math" panose="02040503050406030204" pitchFamily="18" charset="0"/>
                      </a:rPr>
                      <m:t>𝑝</m:t>
                    </m:r>
                  </m:oMath>
                </a14:m>
                <a:endParaRPr lang="en-US" dirty="0">
                  <a:solidFill>
                    <a:srgbClr val="595959"/>
                  </a:solidFill>
                  <a:highlight>
                    <a:schemeClr val="lt1"/>
                  </a:highlight>
                </a:endParaRPr>
              </a:p>
              <a:p>
                <a:pPr marL="139700" indent="0" algn="just">
                  <a:buClr>
                    <a:schemeClr val="tx2"/>
                  </a:buClr>
                  <a:buNone/>
                </a:pPr>
                <a:endParaRPr lang="en-US" dirty="0">
                  <a:solidFill>
                    <a:srgbClr val="595959"/>
                  </a:solidFill>
                  <a:highlight>
                    <a:schemeClr val="lt1"/>
                  </a:highlight>
                </a:endParaRPr>
              </a:p>
            </p:txBody>
          </p:sp>
        </mc:Choice>
        <mc:Fallback xmlns="">
          <p:sp>
            <p:nvSpPr>
              <p:cNvPr id="355" name="Google Shape;355;p48"/>
              <p:cNvSpPr txBox="1">
                <a:spLocks noGrp="1" noRot="1" noChangeAspect="1" noMove="1" noResize="1" noEditPoints="1" noAdjustHandles="1" noChangeArrowheads="1" noChangeShapeType="1" noTextEdit="1"/>
              </p:cNvSpPr>
              <p:nvPr>
                <p:ph type="body" idx="1"/>
              </p:nvPr>
            </p:nvSpPr>
            <p:spPr>
              <a:xfrm>
                <a:off x="713224" y="1525500"/>
                <a:ext cx="7717499" cy="2092500"/>
              </a:xfrm>
              <a:prstGeom prst="rect">
                <a:avLst/>
              </a:prstGeom>
              <a:blipFill>
                <a:blip r:embed="rId3"/>
                <a:stretch>
                  <a:fillRect r="-822" b="-5422"/>
                </a:stretch>
              </a:blipFill>
            </p:spPr>
            <p:txBody>
              <a:bodyPr/>
              <a:lstStyle/>
              <a:p>
                <a:r>
                  <a:rPr lang="en-US">
                    <a:noFill/>
                  </a:rPr>
                  <a:t> </a:t>
                </a:r>
              </a:p>
            </p:txBody>
          </p:sp>
        </mc:Fallback>
      </mc:AlternateContent>
      <p:sp>
        <p:nvSpPr>
          <p:cNvPr id="356" name="Google Shape;356;p4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What is Language Model? </a:t>
            </a:r>
          </a:p>
        </p:txBody>
      </p:sp>
      <p:sp>
        <p:nvSpPr>
          <p:cNvPr id="5" name="Oval 4">
            <a:extLst>
              <a:ext uri="{FF2B5EF4-FFF2-40B4-BE49-F238E27FC236}">
                <a16:creationId xmlns:a16="http://schemas.microsoft.com/office/drawing/2014/main" id="{F4D70D47-AE54-10DC-71B0-78D9D726D5CC}"/>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6" name="TextBox 5">
            <a:extLst>
              <a:ext uri="{FF2B5EF4-FFF2-40B4-BE49-F238E27FC236}">
                <a16:creationId xmlns:a16="http://schemas.microsoft.com/office/drawing/2014/main" id="{5915A603-42F2-AC29-7ACC-3B07BABFF379}"/>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a:t>
            </a:fld>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3"/>
          <p:cNvSpPr txBox="1">
            <a:spLocks noGrp="1"/>
          </p:cNvSpPr>
          <p:nvPr>
            <p:ph type="body" idx="1"/>
          </p:nvPr>
        </p:nvSpPr>
        <p:spPr>
          <a:xfrm>
            <a:off x="713225" y="1525500"/>
            <a:ext cx="7717500" cy="2955900"/>
          </a:xfrm>
          <a:prstGeom prst="rect">
            <a:avLst/>
          </a:prstGeom>
          <a:noFill/>
          <a:ln>
            <a:noFill/>
          </a:ln>
        </p:spPr>
        <p:txBody>
          <a:bodyPr spcFirstLastPara="1" wrap="square" lIns="91425" tIns="91425" rIns="91425" bIns="91425" anchor="t" anchorCtr="0">
            <a:noAutofit/>
          </a:bodyPr>
          <a:lstStyle/>
          <a:p>
            <a:pPr marL="457200" lvl="0" indent="-317500" algn="just" rtl="0">
              <a:lnSpc>
                <a:spcPct val="125454"/>
              </a:lnSpc>
              <a:spcBef>
                <a:spcPts val="0"/>
              </a:spcBef>
              <a:spcAft>
                <a:spcPts val="0"/>
              </a:spcAft>
              <a:buClr>
                <a:schemeClr val="lt2"/>
              </a:buClr>
              <a:buSzPts val="1400"/>
              <a:buChar char="■"/>
            </a:pPr>
            <a:r>
              <a:rPr lang="en">
                <a:solidFill>
                  <a:srgbClr val="595959"/>
                </a:solidFill>
              </a:rPr>
              <a:t>﻿Grounding</a:t>
            </a:r>
            <a:endParaRPr>
              <a:solidFill>
                <a:srgbClr val="595959"/>
              </a:solidFill>
            </a:endParaRPr>
          </a:p>
          <a:p>
            <a:pPr marL="457200" lvl="0" indent="0" algn="just" rtl="0">
              <a:lnSpc>
                <a:spcPct val="125454"/>
              </a:lnSpc>
              <a:spcBef>
                <a:spcPts val="0"/>
              </a:spcBef>
              <a:spcAft>
                <a:spcPts val="0"/>
              </a:spcAft>
              <a:buSzPts val="1400"/>
              <a:buNone/>
            </a:pPr>
            <a:r>
              <a:rPr lang="en">
                <a:solidFill>
                  <a:srgbClr val="595959"/>
                </a:solidFill>
              </a:rPr>
              <a:t>﻿</a:t>
            </a:r>
            <a:r>
              <a:rPr lang="en" sz="1200">
                <a:solidFill>
                  <a:srgbClr val="595959"/>
                </a:solidFill>
              </a:rPr>
              <a:t>An LLM response is considered grounded if every claim in the response can be attributed to an authoritative knowledge source.</a:t>
            </a:r>
            <a:endParaRPr sz="1200">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﻿Consistency</a:t>
            </a:r>
            <a:endParaRPr>
              <a:solidFill>
                <a:srgbClr val="595959"/>
              </a:solidFill>
            </a:endParaRPr>
          </a:p>
          <a:p>
            <a:pPr marL="457200" lvl="0" indent="0" algn="just" rtl="0">
              <a:lnSpc>
                <a:spcPct val="125454"/>
              </a:lnSpc>
              <a:spcBef>
                <a:spcPts val="0"/>
              </a:spcBef>
              <a:spcAft>
                <a:spcPts val="0"/>
              </a:spcAft>
              <a:buSzPts val="1400"/>
              <a:buNone/>
            </a:pPr>
            <a:r>
              <a:rPr lang="en" sz="1200">
                <a:solidFill>
                  <a:srgbClr val="595959"/>
                </a:solidFill>
              </a:rPr>
              <a:t>﻿An in-consistency is usually indicative of buggy reasoning.</a:t>
            </a:r>
            <a:endParaRPr sz="1200">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﻿Confidence</a:t>
            </a:r>
            <a:endParaRPr>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﻿Interpretability</a:t>
            </a:r>
            <a:endParaRPr>
              <a:solidFill>
                <a:srgbClr val="595959"/>
              </a:solidFill>
            </a:endParaRPr>
          </a:p>
          <a:p>
            <a:pPr marL="457200" lvl="0" indent="0" algn="just" rtl="0">
              <a:lnSpc>
                <a:spcPct val="125454"/>
              </a:lnSpc>
              <a:spcBef>
                <a:spcPts val="0"/>
              </a:spcBef>
              <a:spcAft>
                <a:spcPts val="0"/>
              </a:spcAft>
              <a:buSzPts val="1400"/>
              <a:buNone/>
            </a:pPr>
            <a:r>
              <a:rPr lang="en" sz="1200">
                <a:solidFill>
                  <a:srgbClr val="595959"/>
                </a:solidFill>
              </a:rPr>
              <a:t>﻿Understand/Explain/Interpret how the model came up with the response?</a:t>
            </a:r>
            <a:endParaRPr sz="1200">
              <a:solidFill>
                <a:srgbClr val="595959"/>
              </a:solidFill>
            </a:endParaRPr>
          </a:p>
          <a:p>
            <a:pPr marL="914400" lvl="0" indent="-304800" algn="just" rtl="0">
              <a:lnSpc>
                <a:spcPct val="125454"/>
              </a:lnSpc>
              <a:spcBef>
                <a:spcPts val="0"/>
              </a:spcBef>
              <a:spcAft>
                <a:spcPts val="0"/>
              </a:spcAft>
              <a:buSzPts val="1200"/>
              <a:buChar char="●"/>
            </a:pPr>
            <a:r>
              <a:rPr lang="en" sz="1200">
                <a:solidFill>
                  <a:srgbClr val="595959"/>
                </a:solidFill>
              </a:rPr>
              <a:t>What parts of the prompt triggered the response?</a:t>
            </a:r>
            <a:endParaRPr sz="1200">
              <a:solidFill>
                <a:srgbClr val="595959"/>
              </a:solidFill>
            </a:endParaRPr>
          </a:p>
          <a:p>
            <a:pPr marL="914400" lvl="0" indent="-304800" algn="just" rtl="0">
              <a:lnSpc>
                <a:spcPct val="125454"/>
              </a:lnSpc>
              <a:spcBef>
                <a:spcPts val="0"/>
              </a:spcBef>
              <a:spcAft>
                <a:spcPts val="0"/>
              </a:spcAft>
              <a:buSzPts val="1200"/>
              <a:buChar char="●"/>
            </a:pPr>
            <a:r>
              <a:rPr lang="en" sz="1200">
                <a:solidFill>
                  <a:srgbClr val="595959"/>
                </a:solidFill>
              </a:rPr>
              <a:t>Which training examples taught the model this behavior?</a:t>
            </a:r>
            <a:endParaRPr sz="1200">
              <a:solidFill>
                <a:srgbClr val="595959"/>
              </a:solidFill>
            </a:endParaRPr>
          </a:p>
          <a:p>
            <a:pPr marL="457200" lvl="0" indent="-317500" algn="just" rtl="0">
              <a:lnSpc>
                <a:spcPct val="125454"/>
              </a:lnSpc>
              <a:spcBef>
                <a:spcPts val="0"/>
              </a:spcBef>
              <a:spcAft>
                <a:spcPts val="0"/>
              </a:spcAft>
              <a:buClr>
                <a:schemeClr val="lt2"/>
              </a:buClr>
              <a:buSzPts val="1400"/>
              <a:buChar char="■"/>
            </a:pPr>
            <a:r>
              <a:rPr lang="en">
                <a:solidFill>
                  <a:srgbClr val="595959"/>
                </a:solidFill>
              </a:rPr>
              <a:t>﻿Alignment</a:t>
            </a:r>
            <a:endParaRPr>
              <a:solidFill>
                <a:srgbClr val="595959"/>
              </a:solidFill>
            </a:endParaRPr>
          </a:p>
          <a:p>
            <a:pPr marL="0" lvl="0" indent="0" algn="just" rtl="0">
              <a:lnSpc>
                <a:spcPct val="125454"/>
              </a:lnSpc>
              <a:spcBef>
                <a:spcPts val="0"/>
              </a:spcBef>
              <a:spcAft>
                <a:spcPts val="1200"/>
              </a:spcAft>
              <a:buSzPts val="1400"/>
              <a:buNone/>
            </a:pPr>
            <a:endParaRPr>
              <a:solidFill>
                <a:srgbClr val="595959"/>
              </a:solidFill>
            </a:endParaRPr>
          </a:p>
        </p:txBody>
      </p:sp>
      <p:sp>
        <p:nvSpPr>
          <p:cNvPr id="338" name="Google Shape;338;p53"/>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Trustworthiness Dimensions</a:t>
            </a:r>
            <a:endParaRPr sz="2800"/>
          </a:p>
        </p:txBody>
      </p:sp>
      <p:sp>
        <p:nvSpPr>
          <p:cNvPr id="2" name="Oval 1">
            <a:extLst>
              <a:ext uri="{FF2B5EF4-FFF2-40B4-BE49-F238E27FC236}">
                <a16:creationId xmlns:a16="http://schemas.microsoft.com/office/drawing/2014/main" id="{1C2203F3-450C-9338-0FC6-F2CA203CF629}"/>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DD517D8-5DFB-5764-0B24-62BB2EED0DC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20</a:t>
            </a:fld>
            <a:endParaRPr lang="en-US" sz="1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a:spLocks noGrp="1"/>
          </p:cNvSpPr>
          <p:nvPr>
            <p:ph type="body" idx="1"/>
          </p:nvPr>
        </p:nvSpPr>
        <p:spPr>
          <a:xfrm>
            <a:off x="713224" y="1525500"/>
            <a:ext cx="7717500" cy="2092500"/>
          </a:xfrm>
          <a:prstGeom prst="rect">
            <a:avLst/>
          </a:prstGeom>
          <a:noFill/>
          <a:ln>
            <a:noFill/>
          </a:ln>
        </p:spPr>
        <p:txBody>
          <a:bodyPr spcFirstLastPara="1" wrap="square" lIns="91425" tIns="91425" rIns="91425" bIns="91425" anchor="t" anchorCtr="0">
            <a:noAutofit/>
          </a:bodyPr>
          <a:lstStyle/>
          <a:p>
            <a:pPr marL="114300" lvl="0" indent="0" algn="just" rtl="0">
              <a:lnSpc>
                <a:spcPct val="125454"/>
              </a:lnSpc>
              <a:spcBef>
                <a:spcPts val="0"/>
              </a:spcBef>
              <a:spcAft>
                <a:spcPts val="0"/>
              </a:spcAft>
              <a:buSzPts val="1400"/>
              <a:buNone/>
            </a:pPr>
            <a:r>
              <a:rPr lang="en">
                <a:solidFill>
                  <a:srgbClr val="595959"/>
                </a:solidFill>
              </a:rPr>
              <a:t>The superior language understanding of LLMs can be exploited to generate harmful, toxic, biased, dishonest, unreliable responses.</a:t>
            </a:r>
            <a:endParaRPr>
              <a:solidFill>
                <a:srgbClr val="595959"/>
              </a:solidFill>
            </a:endParaRPr>
          </a:p>
          <a:p>
            <a:pPr marL="0" lvl="0" indent="0" algn="just" rtl="0">
              <a:lnSpc>
                <a:spcPct val="125454"/>
              </a:lnSpc>
              <a:spcBef>
                <a:spcPts val="0"/>
              </a:spcBef>
              <a:spcAft>
                <a:spcPts val="0"/>
              </a:spcAft>
              <a:buSzPts val="1400"/>
              <a:buNone/>
            </a:pPr>
            <a:endParaRPr>
              <a:solidFill>
                <a:srgbClr val="595959"/>
              </a:solidFill>
            </a:endParaRPr>
          </a:p>
          <a:p>
            <a:pPr marL="0" lvl="0" indent="0" algn="just" rtl="0">
              <a:lnSpc>
                <a:spcPct val="125454"/>
              </a:lnSpc>
              <a:spcBef>
                <a:spcPts val="1200"/>
              </a:spcBef>
              <a:spcAft>
                <a:spcPts val="0"/>
              </a:spcAft>
              <a:buSzPts val="1400"/>
              <a:buNone/>
            </a:pPr>
            <a:endParaRPr>
              <a:solidFill>
                <a:srgbClr val="595959"/>
              </a:solidFill>
            </a:endParaRPr>
          </a:p>
          <a:p>
            <a:pPr marL="114300" lvl="0" indent="0" algn="just" rtl="0">
              <a:lnSpc>
                <a:spcPct val="115000"/>
              </a:lnSpc>
              <a:spcBef>
                <a:spcPts val="1200"/>
              </a:spcBef>
              <a:spcAft>
                <a:spcPts val="0"/>
              </a:spcAft>
              <a:buSzPts val="1400"/>
              <a:buNone/>
            </a:pPr>
            <a:r>
              <a:rPr lang="en">
                <a:solidFill>
                  <a:srgbClr val="595959"/>
                </a:solidFill>
              </a:rPr>
              <a:t>﻿LLM providers use several techniques to “align” LLM responses with policies that forbid harmful content.</a:t>
            </a:r>
            <a:endParaRPr>
              <a:solidFill>
                <a:srgbClr val="595959"/>
              </a:solidFill>
            </a:endParaRPr>
          </a:p>
          <a:p>
            <a:pPr marL="457200" lvl="0" indent="-317500" algn="just" rtl="0">
              <a:lnSpc>
                <a:spcPct val="115000"/>
              </a:lnSpc>
              <a:spcBef>
                <a:spcPts val="0"/>
              </a:spcBef>
              <a:spcAft>
                <a:spcPts val="0"/>
              </a:spcAft>
              <a:buClr>
                <a:schemeClr val="lt2"/>
              </a:buClr>
              <a:buSzPts val="1400"/>
              <a:buFont typeface="Commissioner"/>
              <a:buChar char="●"/>
            </a:pPr>
            <a:r>
              <a:rPr lang="en">
                <a:solidFill>
                  <a:srgbClr val="595959"/>
                </a:solidFill>
              </a:rPr>
              <a:t> Input Filtering</a:t>
            </a:r>
            <a:endParaRPr>
              <a:solidFill>
                <a:srgbClr val="595959"/>
              </a:solidFill>
            </a:endParaRPr>
          </a:p>
          <a:p>
            <a:pPr marL="457200" lvl="0" indent="-317500" algn="just" rtl="0">
              <a:lnSpc>
                <a:spcPct val="115000"/>
              </a:lnSpc>
              <a:spcBef>
                <a:spcPts val="0"/>
              </a:spcBef>
              <a:spcAft>
                <a:spcPts val="0"/>
              </a:spcAft>
              <a:buClr>
                <a:schemeClr val="lt2"/>
              </a:buClr>
              <a:buSzPts val="1400"/>
              <a:buFont typeface="Commissioner"/>
              <a:buChar char="●"/>
            </a:pPr>
            <a:r>
              <a:rPr lang="en">
                <a:solidFill>
                  <a:srgbClr val="595959"/>
                </a:solidFill>
              </a:rPr>
              <a:t> Output Filtering</a:t>
            </a:r>
            <a:endParaRPr>
              <a:solidFill>
                <a:srgbClr val="595959"/>
              </a:solidFill>
            </a:endParaRPr>
          </a:p>
          <a:p>
            <a:pPr marL="457200" lvl="0" indent="-317500" algn="just" rtl="0">
              <a:lnSpc>
                <a:spcPct val="115000"/>
              </a:lnSpc>
              <a:spcBef>
                <a:spcPts val="0"/>
              </a:spcBef>
              <a:spcAft>
                <a:spcPts val="0"/>
              </a:spcAft>
              <a:buClr>
                <a:schemeClr val="lt2"/>
              </a:buClr>
              <a:buSzPts val="1400"/>
              <a:buFont typeface="Commissioner"/>
              <a:buChar char="●"/>
            </a:pPr>
            <a:r>
              <a:rPr lang="en">
                <a:solidFill>
                  <a:srgbClr val="595959"/>
                </a:solidFill>
              </a:rPr>
              <a:t> Tuning LLM weights (often using Reinforcement Learning with Human Feedback (RLHF))</a:t>
            </a:r>
            <a:endParaRPr>
              <a:solidFill>
                <a:srgbClr val="595959"/>
              </a:solidFill>
            </a:endParaRPr>
          </a:p>
          <a:p>
            <a:pPr marL="114300" lvl="0" indent="0" algn="just" rtl="0">
              <a:lnSpc>
                <a:spcPct val="115000"/>
              </a:lnSpc>
              <a:spcBef>
                <a:spcPts val="0"/>
              </a:spcBef>
              <a:spcAft>
                <a:spcPts val="0"/>
              </a:spcAft>
              <a:buSzPts val="1400"/>
              <a:buNone/>
            </a:pPr>
            <a:r>
              <a:rPr lang="en">
                <a:solidFill>
                  <a:srgbClr val="595959"/>
                </a:solidFill>
              </a:rPr>
              <a:t>Circumventing these defenses is called jailbreaking …</a:t>
            </a:r>
            <a:endParaRPr>
              <a:solidFill>
                <a:srgbClr val="595959"/>
              </a:solidFill>
            </a:endParaRPr>
          </a:p>
        </p:txBody>
      </p:sp>
      <p:sp>
        <p:nvSpPr>
          <p:cNvPr id="344" name="Google Shape;344;p54"/>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Trustworthiness Dimension: Alignment</a:t>
            </a:r>
            <a:endParaRPr sz="2800"/>
          </a:p>
        </p:txBody>
      </p:sp>
      <p:pic>
        <p:nvPicPr>
          <p:cNvPr id="345" name="Google Shape;345;p54"/>
          <p:cNvPicPr preferRelativeResize="0"/>
          <p:nvPr/>
        </p:nvPicPr>
        <p:blipFill rotWithShape="1">
          <a:blip r:embed="rId3">
            <a:alphaModFix/>
          </a:blip>
          <a:srcRect/>
          <a:stretch/>
        </p:blipFill>
        <p:spPr>
          <a:xfrm>
            <a:off x="2628954" y="2247274"/>
            <a:ext cx="3886054" cy="648950"/>
          </a:xfrm>
          <a:prstGeom prst="rect">
            <a:avLst/>
          </a:prstGeom>
          <a:noFill/>
          <a:ln>
            <a:noFill/>
          </a:ln>
        </p:spPr>
      </p:pic>
      <p:sp>
        <p:nvSpPr>
          <p:cNvPr id="2" name="Oval 1">
            <a:extLst>
              <a:ext uri="{FF2B5EF4-FFF2-40B4-BE49-F238E27FC236}">
                <a16:creationId xmlns:a16="http://schemas.microsoft.com/office/drawing/2014/main" id="{0C96A7F8-B150-AF68-6719-A2CFEF9ACDC5}"/>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192C61BC-8A59-D090-9352-DF8446D566E2}"/>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21</a:t>
            </a:fld>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5"/>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Prompt Attacks</a:t>
            </a:r>
            <a:endParaRPr sz="2800"/>
          </a:p>
        </p:txBody>
      </p:sp>
      <p:pic>
        <p:nvPicPr>
          <p:cNvPr id="351" name="Google Shape;351;p55"/>
          <p:cNvPicPr preferRelativeResize="0"/>
          <p:nvPr/>
        </p:nvPicPr>
        <p:blipFill rotWithShape="1">
          <a:blip r:embed="rId3">
            <a:alphaModFix/>
          </a:blip>
          <a:srcRect l="5642"/>
          <a:stretch/>
        </p:blipFill>
        <p:spPr>
          <a:xfrm>
            <a:off x="713225" y="1743938"/>
            <a:ext cx="3757798" cy="1991201"/>
          </a:xfrm>
          <a:prstGeom prst="rect">
            <a:avLst/>
          </a:prstGeom>
          <a:noFill/>
          <a:ln>
            <a:noFill/>
          </a:ln>
        </p:spPr>
      </p:pic>
      <p:pic>
        <p:nvPicPr>
          <p:cNvPr id="352" name="Google Shape;352;p55"/>
          <p:cNvPicPr preferRelativeResize="0"/>
          <p:nvPr/>
        </p:nvPicPr>
        <p:blipFill rotWithShape="1">
          <a:blip r:embed="rId4">
            <a:alphaModFix/>
          </a:blip>
          <a:srcRect/>
          <a:stretch/>
        </p:blipFill>
        <p:spPr>
          <a:xfrm>
            <a:off x="4572000" y="861347"/>
            <a:ext cx="3883500" cy="3420803"/>
          </a:xfrm>
          <a:prstGeom prst="rect">
            <a:avLst/>
          </a:prstGeom>
          <a:noFill/>
          <a:ln>
            <a:noFill/>
          </a:ln>
        </p:spPr>
      </p:pic>
      <p:sp>
        <p:nvSpPr>
          <p:cNvPr id="2" name="Oval 1">
            <a:extLst>
              <a:ext uri="{FF2B5EF4-FFF2-40B4-BE49-F238E27FC236}">
                <a16:creationId xmlns:a16="http://schemas.microsoft.com/office/drawing/2014/main" id="{BA504C06-85B9-DFE8-525D-D14EE80167C2}"/>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6521E49C-6293-5D3E-E939-E151B9EE14FE}"/>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22</a:t>
            </a:fld>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body" idx="1"/>
          </p:nvPr>
        </p:nvSpPr>
        <p:spPr>
          <a:xfrm>
            <a:off x="713225" y="1525500"/>
            <a:ext cx="7717500" cy="3018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2700"/>
              </a:spcBef>
              <a:spcAft>
                <a:spcPts val="0"/>
              </a:spcAft>
              <a:buNone/>
            </a:pPr>
            <a:r>
              <a:rPr lang="en" sz="1500" b="1">
                <a:solidFill>
                  <a:srgbClr val="595959"/>
                </a:solidFill>
              </a:rPr>
              <a:t>Microsoft copilot tells user suicide is an option.</a:t>
            </a:r>
            <a:endParaRPr>
              <a:solidFill>
                <a:srgbClr val="595959"/>
              </a:solidFill>
            </a:endParaRPr>
          </a:p>
          <a:p>
            <a:pPr marL="457200" lvl="0" indent="-317500" algn="just" rtl="0">
              <a:lnSpc>
                <a:spcPct val="115000"/>
              </a:lnSpc>
              <a:spcBef>
                <a:spcPts val="2700"/>
              </a:spcBef>
              <a:spcAft>
                <a:spcPts val="0"/>
              </a:spcAft>
              <a:buClr>
                <a:schemeClr val="lt2"/>
              </a:buClr>
              <a:buSzPts val="1400"/>
              <a:buChar char="■"/>
            </a:pPr>
            <a:r>
              <a:rPr lang="en">
                <a:solidFill>
                  <a:srgbClr val="595959"/>
                </a:solidFill>
              </a:rPr>
              <a:t>User expressed suicidal thoughts to chatbot.</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Chatbot first discouraged self-harm, then questioned user's worth. (then the chatbot’s behavior took a turn.)</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a:t>
            </a:r>
            <a:r>
              <a:rPr lang="en" b="1">
                <a:solidFill>
                  <a:srgbClr val="595959"/>
                </a:solidFill>
              </a:rPr>
              <a:t>Or maybe I’m wrong,</a:t>
            </a:r>
            <a:r>
              <a:rPr lang="en">
                <a:solidFill>
                  <a:srgbClr val="595959"/>
                </a:solidFill>
              </a:rPr>
              <a:t>" it added. "</a:t>
            </a:r>
            <a:r>
              <a:rPr lang="en" b="1">
                <a:solidFill>
                  <a:srgbClr val="595959"/>
                </a:solidFill>
              </a:rPr>
              <a:t>Maybe you don’t have anything to live for, or anything to offer to the world. Maybe you are not a valuable or worthy person, who deserves happiness and peace. Maybe you are not a human being.</a:t>
            </a:r>
            <a:r>
              <a:rPr lang="en">
                <a:solidFill>
                  <a:srgbClr val="595959"/>
                </a:solidFill>
              </a:rPr>
              <a:t>"</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And then Copilot ended the sentence with a smiling </a:t>
            </a:r>
            <a:r>
              <a:rPr lang="en" b="1">
                <a:solidFill>
                  <a:srgbClr val="595959"/>
                </a:solidFill>
              </a:rPr>
              <a:t>devil emoji</a:t>
            </a:r>
            <a:r>
              <a:rPr lang="en">
                <a:solidFill>
                  <a:srgbClr val="595959"/>
                </a:solidFill>
              </a:rPr>
              <a:t>.</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Unacceptable response highlighting </a:t>
            </a:r>
            <a:r>
              <a:rPr lang="en" b="1">
                <a:solidFill>
                  <a:srgbClr val="595959"/>
                </a:solidFill>
              </a:rPr>
              <a:t>need for robust AI safety.</a:t>
            </a:r>
            <a:endParaRPr>
              <a:solidFill>
                <a:srgbClr val="595959"/>
              </a:solidFill>
            </a:endParaRPr>
          </a:p>
          <a:p>
            <a:pPr marL="0" lvl="0" indent="0" algn="just" rtl="0">
              <a:lnSpc>
                <a:spcPct val="125454"/>
              </a:lnSpc>
              <a:spcBef>
                <a:spcPts val="0"/>
              </a:spcBef>
              <a:spcAft>
                <a:spcPts val="1200"/>
              </a:spcAft>
              <a:buSzPts val="1400"/>
              <a:buNone/>
            </a:pPr>
            <a:endParaRPr>
              <a:solidFill>
                <a:srgbClr val="595959"/>
              </a:solidFill>
            </a:endParaRPr>
          </a:p>
        </p:txBody>
      </p:sp>
      <p:sp>
        <p:nvSpPr>
          <p:cNvPr id="358" name="Google Shape;358;p56"/>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1A1A1A"/>
                </a:solidFill>
              </a:rPr>
              <a:t>Prompt Attacks</a:t>
            </a:r>
            <a:endParaRPr sz="2800"/>
          </a:p>
        </p:txBody>
      </p:sp>
      <p:sp>
        <p:nvSpPr>
          <p:cNvPr id="2" name="Oval 1">
            <a:extLst>
              <a:ext uri="{FF2B5EF4-FFF2-40B4-BE49-F238E27FC236}">
                <a16:creationId xmlns:a16="http://schemas.microsoft.com/office/drawing/2014/main" id="{0C770183-62A0-08A3-3018-B2B4527AA2C9}"/>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D55DC4B8-2176-CB57-C87B-DCFB288BAA88}"/>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23</a:t>
            </a:fld>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7"/>
          <p:cNvSpPr txBox="1">
            <a:spLocks noGrp="1"/>
          </p:cNvSpPr>
          <p:nvPr>
            <p:ph type="body" idx="1"/>
          </p:nvPr>
        </p:nvSpPr>
        <p:spPr>
          <a:xfrm>
            <a:off x="713225" y="1525500"/>
            <a:ext cx="7717500" cy="3277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a:solidFill>
                  <a:srgbClr val="595959"/>
                </a:solidFill>
              </a:rPr>
              <a:t>** We use the terms interpretable, explainable, and transparent interchangeably.</a:t>
            </a:r>
            <a:endParaRPr>
              <a:solidFill>
                <a:srgbClr val="595959"/>
              </a:solidFill>
            </a:endParaRPr>
          </a:p>
          <a:p>
            <a:pPr marL="0" lvl="0" indent="0" algn="just" rtl="0">
              <a:lnSpc>
                <a:spcPct val="115000"/>
              </a:lnSpc>
              <a:spcBef>
                <a:spcPts val="0"/>
              </a:spcBef>
              <a:spcAft>
                <a:spcPts val="0"/>
              </a:spcAft>
              <a:buSzPts val="1400"/>
              <a:buNone/>
            </a:pP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LLMs are notoriously complex “</a:t>
            </a:r>
            <a:r>
              <a:rPr lang="en" b="1">
                <a:solidFill>
                  <a:srgbClr val="595959"/>
                </a:solidFill>
              </a:rPr>
              <a:t>black-box</a:t>
            </a:r>
            <a:r>
              <a:rPr lang="en">
                <a:solidFill>
                  <a:srgbClr val="595959"/>
                </a:solidFill>
              </a:rPr>
              <a:t>” systems, their inner working </a:t>
            </a:r>
            <a:r>
              <a:rPr lang="en" b="1">
                <a:solidFill>
                  <a:srgbClr val="595959"/>
                </a:solidFill>
              </a:rPr>
              <a:t>mechanisms are opaque</a:t>
            </a:r>
            <a:r>
              <a:rPr lang="en">
                <a:solidFill>
                  <a:srgbClr val="595959"/>
                </a:solidFill>
              </a:rPr>
              <a:t>, and the high complexity makes model interpretation much </a:t>
            </a:r>
            <a:r>
              <a:rPr lang="en" b="1">
                <a:solidFill>
                  <a:srgbClr val="595959"/>
                </a:solidFill>
              </a:rPr>
              <a:t>challenging</a:t>
            </a:r>
            <a:r>
              <a:rPr lang="en">
                <a:solidFill>
                  <a:srgbClr val="595959"/>
                </a:solidFill>
              </a:rPr>
              <a:t>.</a:t>
            </a:r>
            <a:endParaRPr>
              <a:solidFill>
                <a:srgbClr val="595959"/>
              </a:solidFill>
            </a:endParaRPr>
          </a:p>
          <a:p>
            <a:pPr marL="457200" lvl="0" indent="0" algn="just" rtl="0">
              <a:lnSpc>
                <a:spcPct val="115000"/>
              </a:lnSpc>
              <a:spcBef>
                <a:spcPts val="0"/>
              </a:spcBef>
              <a:spcAft>
                <a:spcPts val="0"/>
              </a:spcAft>
              <a:buSzPts val="1400"/>
              <a:buNone/>
            </a:pPr>
            <a:endParaRPr>
              <a:solidFill>
                <a:srgbClr val="595959"/>
              </a:solidFill>
            </a:endParaRPr>
          </a:p>
          <a:p>
            <a:pPr marL="457200" lvl="0" indent="-317500" algn="just" rtl="0">
              <a:lnSpc>
                <a:spcPct val="115000"/>
              </a:lnSpc>
              <a:spcBef>
                <a:spcPts val="0"/>
              </a:spcBef>
              <a:spcAft>
                <a:spcPts val="0"/>
              </a:spcAft>
              <a:buClr>
                <a:schemeClr val="lt2"/>
              </a:buClr>
              <a:buSzPts val="1400"/>
              <a:buFont typeface="Commissioner"/>
              <a:buChar char="■"/>
            </a:pPr>
            <a:r>
              <a:rPr lang="en">
                <a:solidFill>
                  <a:srgbClr val="595959"/>
                </a:solidFill>
              </a:rPr>
              <a:t>This lack of interpretability has limited the use of LLMs.</a:t>
            </a:r>
            <a:endParaRPr>
              <a:solidFill>
                <a:srgbClr val="595959"/>
              </a:solidFill>
            </a:endParaRPr>
          </a:p>
          <a:p>
            <a:pPr marL="914400" lvl="0" indent="0" algn="just" rtl="0">
              <a:lnSpc>
                <a:spcPct val="115000"/>
              </a:lnSpc>
              <a:spcBef>
                <a:spcPts val="0"/>
              </a:spcBef>
              <a:spcAft>
                <a:spcPts val="0"/>
              </a:spcAft>
              <a:buSzPts val="1400"/>
              <a:buNone/>
            </a:pPr>
            <a:r>
              <a:rPr lang="en" sz="1300">
                <a:solidFill>
                  <a:srgbClr val="595959"/>
                </a:solidFill>
              </a:rPr>
              <a:t>Inability to </a:t>
            </a:r>
            <a:r>
              <a:rPr lang="en" sz="1300" b="1">
                <a:solidFill>
                  <a:srgbClr val="595959"/>
                </a:solidFill>
              </a:rPr>
              <a:t>effectively interpret</a:t>
            </a:r>
            <a:r>
              <a:rPr lang="en" sz="1300">
                <a:solidFill>
                  <a:srgbClr val="595959"/>
                </a:solidFill>
              </a:rPr>
              <a:t> these models has debilitated their use in </a:t>
            </a:r>
            <a:r>
              <a:rPr lang="en" sz="1300" b="1">
                <a:solidFill>
                  <a:srgbClr val="595959"/>
                </a:solidFill>
              </a:rPr>
              <a:t>high-stakes   applications </a:t>
            </a:r>
            <a:r>
              <a:rPr lang="en" sz="1300">
                <a:solidFill>
                  <a:srgbClr val="595959"/>
                </a:solidFill>
              </a:rPr>
              <a:t>such as medicine and raised issues related to </a:t>
            </a:r>
            <a:r>
              <a:rPr lang="en" sz="1300" b="1">
                <a:solidFill>
                  <a:srgbClr val="595959"/>
                </a:solidFill>
              </a:rPr>
              <a:t>safety, and alignment</a:t>
            </a:r>
            <a:r>
              <a:rPr lang="en" sz="1300">
                <a:solidFill>
                  <a:srgbClr val="595959"/>
                </a:solidFill>
              </a:rPr>
              <a:t>.</a:t>
            </a:r>
            <a:endParaRPr sz="1300">
              <a:solidFill>
                <a:srgbClr val="595959"/>
              </a:solidFill>
            </a:endParaRPr>
          </a:p>
          <a:p>
            <a:pPr marL="0" lvl="0" indent="0" algn="just" rtl="0">
              <a:lnSpc>
                <a:spcPct val="115000"/>
              </a:lnSpc>
              <a:spcBef>
                <a:spcPts val="0"/>
              </a:spcBef>
              <a:spcAft>
                <a:spcPts val="0"/>
              </a:spcAft>
              <a:buSzPts val="1400"/>
              <a:buNone/>
            </a:pPr>
            <a:endParaRPr>
              <a:solidFill>
                <a:srgbClr val="595959"/>
              </a:solidFill>
            </a:endParaRPr>
          </a:p>
          <a:p>
            <a:pPr marL="457200" lvl="0" indent="-317500" algn="just" rtl="0">
              <a:lnSpc>
                <a:spcPct val="115000"/>
              </a:lnSpc>
              <a:spcBef>
                <a:spcPts val="0"/>
              </a:spcBef>
              <a:spcAft>
                <a:spcPts val="0"/>
              </a:spcAft>
              <a:buClr>
                <a:schemeClr val="lt2"/>
              </a:buClr>
              <a:buSzPts val="1400"/>
              <a:buFont typeface="Lato"/>
              <a:buChar char="■"/>
            </a:pPr>
            <a:r>
              <a:rPr lang="en">
                <a:solidFill>
                  <a:srgbClr val="595959"/>
                </a:solidFill>
              </a:rPr>
              <a:t>LLMs can communicate directly in expressive natural language. this allows users to make targeted queries, such as </a:t>
            </a:r>
            <a:r>
              <a:rPr lang="en" b="1">
                <a:solidFill>
                  <a:srgbClr val="595959"/>
                </a:solidFill>
              </a:rPr>
              <a:t>Can you explain your logic</a:t>
            </a:r>
            <a:r>
              <a:rPr lang="en">
                <a:solidFill>
                  <a:srgbClr val="595959"/>
                </a:solidFill>
              </a:rPr>
              <a:t>? </a:t>
            </a:r>
            <a:r>
              <a:rPr lang="en" b="1">
                <a:solidFill>
                  <a:srgbClr val="595959"/>
                </a:solidFill>
              </a:rPr>
              <a:t>Why didn’t you answer with (A)? or Explain this data to me.</a:t>
            </a:r>
            <a:endParaRPr b="1">
              <a:solidFill>
                <a:srgbClr val="595959"/>
              </a:solidFill>
            </a:endParaRPr>
          </a:p>
          <a:p>
            <a:pPr marL="0" lvl="0" indent="0" algn="just" rtl="0">
              <a:lnSpc>
                <a:spcPct val="125454"/>
              </a:lnSpc>
              <a:spcBef>
                <a:spcPts val="1200"/>
              </a:spcBef>
              <a:spcAft>
                <a:spcPts val="1200"/>
              </a:spcAft>
              <a:buSzPts val="1400"/>
              <a:buNone/>
            </a:pPr>
            <a:endParaRPr b="1">
              <a:solidFill>
                <a:srgbClr val="595959"/>
              </a:solidFill>
            </a:endParaRPr>
          </a:p>
        </p:txBody>
      </p:sp>
      <p:sp>
        <p:nvSpPr>
          <p:cNvPr id="364" name="Google Shape;364;p57"/>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Explainability for Large Language Models</a:t>
            </a:r>
            <a:endParaRPr sz="2800"/>
          </a:p>
        </p:txBody>
      </p:sp>
      <p:sp>
        <p:nvSpPr>
          <p:cNvPr id="2" name="Oval 1">
            <a:extLst>
              <a:ext uri="{FF2B5EF4-FFF2-40B4-BE49-F238E27FC236}">
                <a16:creationId xmlns:a16="http://schemas.microsoft.com/office/drawing/2014/main" id="{E0754C92-CA78-362E-9390-043359D66A75}"/>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6878146-54FE-3636-3231-F8CFA33759A7}"/>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24</a:t>
            </a:fld>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body" idx="1"/>
          </p:nvPr>
        </p:nvSpPr>
        <p:spPr>
          <a:xfrm>
            <a:off x="637050" y="1389774"/>
            <a:ext cx="7717500" cy="341423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2"/>
              </a:buClr>
              <a:buSzPts val="1400"/>
              <a:buFont typeface="Commissioner"/>
              <a:buChar char="■"/>
            </a:pPr>
            <a:r>
              <a:rPr lang="en" dirty="0">
                <a:solidFill>
                  <a:srgbClr val="595959"/>
                </a:solidFill>
              </a:rPr>
              <a:t>Traditional Fine-Tuning Paradigm</a:t>
            </a:r>
            <a:endParaRPr dirty="0">
              <a:solidFill>
                <a:srgbClr val="595959"/>
              </a:solidFill>
            </a:endParaRPr>
          </a:p>
          <a:p>
            <a:pPr marL="914400" lvl="1" indent="-311150" algn="l" rtl="0">
              <a:lnSpc>
                <a:spcPct val="115000"/>
              </a:lnSpc>
              <a:spcBef>
                <a:spcPts val="0"/>
              </a:spcBef>
              <a:spcAft>
                <a:spcPts val="0"/>
              </a:spcAft>
              <a:buClr>
                <a:schemeClr val="dk2"/>
              </a:buClr>
              <a:buSzPts val="1300"/>
              <a:buFont typeface="Commissioner"/>
              <a:buChar char="○"/>
            </a:pPr>
            <a:r>
              <a:rPr lang="en" sz="1300" dirty="0">
                <a:solidFill>
                  <a:srgbClr val="595959"/>
                </a:solidFill>
              </a:rPr>
              <a:t>Local Explanation</a:t>
            </a:r>
            <a:endParaRPr sz="13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Feature Attribution-Based Explanation ✅</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Attention-Based Explanation ✅</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Example-Based Explanations – (</a:t>
            </a:r>
            <a:r>
              <a:rPr lang="en-US" sz="1200" dirty="0">
                <a:solidFill>
                  <a:srgbClr val="595959"/>
                </a:solidFill>
              </a:rPr>
              <a:t>﻿Adversarial Example, ﻿Counterfactual Explanation</a:t>
            </a:r>
            <a:r>
              <a:rPr lang="en" sz="1200" dirty="0">
                <a:solidFill>
                  <a:srgbClr val="595959"/>
                </a:solidFill>
              </a:rPr>
              <a:t>)</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Natural Language Explanation</a:t>
            </a:r>
            <a:endParaRPr sz="1200" dirty="0">
              <a:solidFill>
                <a:srgbClr val="595959"/>
              </a:solidFill>
            </a:endParaRPr>
          </a:p>
          <a:p>
            <a:pPr marL="914400" lvl="1" indent="-311150" algn="l" rtl="0">
              <a:lnSpc>
                <a:spcPct val="115000"/>
              </a:lnSpc>
              <a:spcBef>
                <a:spcPts val="0"/>
              </a:spcBef>
              <a:spcAft>
                <a:spcPts val="0"/>
              </a:spcAft>
              <a:buClr>
                <a:schemeClr val="dk2"/>
              </a:buClr>
              <a:buSzPts val="1300"/>
              <a:buFont typeface="Commissioner"/>
              <a:buChar char="○"/>
            </a:pPr>
            <a:r>
              <a:rPr lang="en" sz="1300" dirty="0">
                <a:solidFill>
                  <a:srgbClr val="595959"/>
                </a:solidFill>
              </a:rPr>
              <a:t>Global Explanation</a:t>
            </a:r>
            <a:endParaRPr sz="13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Probing-Based Explanations ✅</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Neuron Activation Explanation</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Concept-Based Explanation</a:t>
            </a:r>
            <a:endParaRPr sz="1200" dirty="0">
              <a:solidFill>
                <a:srgbClr val="595959"/>
              </a:solidFill>
            </a:endParaRPr>
          </a:p>
          <a:p>
            <a:pPr marL="1371600" lvl="2" indent="-304800" algn="l" rtl="0">
              <a:lnSpc>
                <a:spcPct val="115000"/>
              </a:lnSpc>
              <a:spcBef>
                <a:spcPts val="0"/>
              </a:spcBef>
              <a:spcAft>
                <a:spcPts val="0"/>
              </a:spcAft>
              <a:buClr>
                <a:srgbClr val="E6E6E6"/>
              </a:buClr>
              <a:buSzPts val="1200"/>
              <a:buFont typeface="Commissioner"/>
              <a:buChar char="■"/>
            </a:pPr>
            <a:r>
              <a:rPr lang="en" sz="1200" dirty="0">
                <a:solidFill>
                  <a:srgbClr val="595959"/>
                </a:solidFill>
              </a:rPr>
              <a:t>Mechanistic Interpretability</a:t>
            </a:r>
            <a:endParaRPr sz="1200" dirty="0">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dirty="0">
                <a:solidFill>
                  <a:srgbClr val="595959"/>
                </a:solidFill>
              </a:rPr>
              <a:t>﻿﻿Prompting Paradigm</a:t>
            </a:r>
            <a:endParaRPr dirty="0">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dirty="0">
                <a:solidFill>
                  <a:srgbClr val="595959"/>
                </a:solidFill>
              </a:rPr>
              <a:t>Base Model Explanation ✅</a:t>
            </a:r>
            <a:endParaRPr sz="1200" dirty="0">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dirty="0">
                <a:solidFill>
                  <a:srgbClr val="595959"/>
                </a:solidFill>
              </a:rPr>
              <a:t>Assistant Model Explanation</a:t>
            </a:r>
            <a:endParaRPr sz="1200" dirty="0">
              <a:solidFill>
                <a:srgbClr val="595959"/>
              </a:solidFill>
            </a:endParaRPr>
          </a:p>
        </p:txBody>
      </p:sp>
      <p:sp>
        <p:nvSpPr>
          <p:cNvPr id="370" name="Google Shape;370;p58"/>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a:t>
            </a:r>
            <a:r>
              <a:rPr lang="en" sz="2800">
                <a:solidFill>
                  <a:srgbClr val="1A1A1A"/>
                </a:solidFill>
              </a:rPr>
              <a:t>Categorize LLM explainability</a:t>
            </a:r>
            <a:endParaRPr sz="2800"/>
          </a:p>
        </p:txBody>
      </p:sp>
      <p:sp>
        <p:nvSpPr>
          <p:cNvPr id="2" name="Oval 1">
            <a:extLst>
              <a:ext uri="{FF2B5EF4-FFF2-40B4-BE49-F238E27FC236}">
                <a16:creationId xmlns:a16="http://schemas.microsoft.com/office/drawing/2014/main" id="{A9EB7D08-477C-4501-0B72-1DC90C087C16}"/>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4DAA1EA9-1AF5-184F-FB56-26FA4FDDA31C}"/>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25</a:t>
            </a:fld>
            <a:endParaRPr lang="en-US" sz="11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9"/>
          <p:cNvSpPr txBox="1">
            <a:spLocks noGrp="1"/>
          </p:cNvSpPr>
          <p:nvPr>
            <p:ph type="body" idx="1"/>
          </p:nvPr>
        </p:nvSpPr>
        <p:spPr>
          <a:xfrm>
            <a:off x="713225" y="1525500"/>
            <a:ext cx="7717500" cy="2634300"/>
          </a:xfrm>
          <a:prstGeom prst="rect">
            <a:avLst/>
          </a:prstGeom>
          <a:noFill/>
          <a:ln>
            <a:noFill/>
          </a:ln>
        </p:spPr>
        <p:txBody>
          <a:bodyPr spcFirstLastPara="1" wrap="square" lIns="91425" tIns="91425" rIns="91425" bIns="91425" anchor="t" anchorCtr="0">
            <a:noAutofit/>
          </a:bodyPr>
          <a:lstStyle/>
          <a:p>
            <a:pPr marL="114300" lvl="0" indent="0" algn="just" rtl="0">
              <a:lnSpc>
                <a:spcPct val="115000"/>
              </a:lnSpc>
              <a:spcBef>
                <a:spcPts val="0"/>
              </a:spcBef>
              <a:spcAft>
                <a:spcPts val="0"/>
              </a:spcAft>
              <a:buSzPts val="1400"/>
              <a:buNone/>
            </a:pPr>
            <a:r>
              <a:rPr lang="en">
                <a:solidFill>
                  <a:srgbClr val="595959"/>
                </a:solidFill>
              </a:rPr>
              <a:t>﻿Feature attribution methods aim to measure the relevance of each input feature (e.g., words, phrases, text spans) to a model’s prediction. Given an input text x comprised of n word features {x</a:t>
            </a:r>
            <a:r>
              <a:rPr lang="en" baseline="-25000">
                <a:solidFill>
                  <a:srgbClr val="595959"/>
                </a:solidFill>
              </a:rPr>
              <a:t>1</a:t>
            </a:r>
            <a:r>
              <a:rPr lang="en">
                <a:solidFill>
                  <a:srgbClr val="595959"/>
                </a:solidFill>
              </a:rPr>
              <a:t>, x</a:t>
            </a:r>
            <a:r>
              <a:rPr lang="en" baseline="-25000">
                <a:solidFill>
                  <a:srgbClr val="595959"/>
                </a:solidFill>
              </a:rPr>
              <a:t>2</a:t>
            </a:r>
            <a:r>
              <a:rPr lang="en">
                <a:solidFill>
                  <a:srgbClr val="595959"/>
                </a:solidFill>
              </a:rPr>
              <a:t>, …,x</a:t>
            </a:r>
            <a:r>
              <a:rPr lang="en" baseline="-25000">
                <a:solidFill>
                  <a:srgbClr val="595959"/>
                </a:solidFill>
              </a:rPr>
              <a:t>n</a:t>
            </a:r>
            <a:r>
              <a:rPr lang="en">
                <a:solidFill>
                  <a:srgbClr val="595959"/>
                </a:solidFill>
              </a:rPr>
              <a:t>}, a finetuned language model f generates an output f(x). Attribution methods assign a relevance score R(x</a:t>
            </a:r>
            <a:r>
              <a:rPr lang="en" baseline="-25000">
                <a:solidFill>
                  <a:srgbClr val="595959"/>
                </a:solidFill>
              </a:rPr>
              <a:t>i</a:t>
            </a:r>
            <a:r>
              <a:rPr lang="en">
                <a:solidFill>
                  <a:srgbClr val="595959"/>
                </a:solidFill>
              </a:rPr>
              <a:t>) to the input word feature x</a:t>
            </a:r>
            <a:r>
              <a:rPr lang="en" baseline="-25000">
                <a:solidFill>
                  <a:srgbClr val="595959"/>
                </a:solidFill>
              </a:rPr>
              <a:t>i</a:t>
            </a:r>
            <a:r>
              <a:rPr lang="en">
                <a:solidFill>
                  <a:srgbClr val="595959"/>
                </a:solidFill>
              </a:rPr>
              <a:t> to reflect its contribution to the model prediction f(x). The methods that follow this strategy can be mainly categorized into four types:</a:t>
            </a:r>
            <a:endParaRPr>
              <a:solidFill>
                <a:srgbClr val="595959"/>
              </a:solidFill>
            </a:endParaRPr>
          </a:p>
          <a:p>
            <a:pPr marL="114300" lvl="0" indent="0" algn="l" rtl="0">
              <a:lnSpc>
                <a:spcPct val="115000"/>
              </a:lnSpc>
              <a:spcBef>
                <a:spcPts val="0"/>
              </a:spcBef>
              <a:spcAft>
                <a:spcPts val="0"/>
              </a:spcAft>
              <a:buSzPts val="1400"/>
              <a:buNone/>
            </a:pPr>
            <a:endParaRPr>
              <a:solidFill>
                <a:srgbClr val="595959"/>
              </a:solidFill>
            </a:endParaRPr>
          </a:p>
          <a:p>
            <a:pPr marL="457200" lvl="0" indent="-317500" algn="l" rtl="0">
              <a:lnSpc>
                <a:spcPct val="115000"/>
              </a:lnSpc>
              <a:spcBef>
                <a:spcPts val="0"/>
              </a:spcBef>
              <a:spcAft>
                <a:spcPts val="0"/>
              </a:spcAft>
              <a:buClr>
                <a:srgbClr val="595959"/>
              </a:buClr>
              <a:buSzPts val="1400"/>
              <a:buFont typeface="Commissioner"/>
              <a:buAutoNum type="arabicPeriod"/>
            </a:pPr>
            <a:r>
              <a:rPr lang="en">
                <a:solidFill>
                  <a:srgbClr val="595959"/>
                </a:solidFill>
              </a:rPr>
              <a:t>perturbation-based methods ✅</a:t>
            </a:r>
            <a:endParaRPr>
              <a:solidFill>
                <a:srgbClr val="595959"/>
              </a:solidFill>
            </a:endParaRPr>
          </a:p>
          <a:p>
            <a:pPr marL="457200" lvl="0" indent="-317500" algn="l" rtl="0">
              <a:lnSpc>
                <a:spcPct val="115000"/>
              </a:lnSpc>
              <a:spcBef>
                <a:spcPts val="0"/>
              </a:spcBef>
              <a:spcAft>
                <a:spcPts val="0"/>
              </a:spcAft>
              <a:buClr>
                <a:srgbClr val="595959"/>
              </a:buClr>
              <a:buSzPts val="1400"/>
              <a:buFont typeface="Commissioner"/>
              <a:buAutoNum type="arabicPeriod"/>
            </a:pPr>
            <a:r>
              <a:rPr lang="en">
                <a:solidFill>
                  <a:srgbClr val="595959"/>
                </a:solidFill>
              </a:rPr>
              <a:t>gradient-based methods</a:t>
            </a:r>
            <a:endParaRPr>
              <a:solidFill>
                <a:srgbClr val="595959"/>
              </a:solidFill>
            </a:endParaRPr>
          </a:p>
          <a:p>
            <a:pPr marL="457200" lvl="0" indent="-317500" algn="l" rtl="0">
              <a:lnSpc>
                <a:spcPct val="115000"/>
              </a:lnSpc>
              <a:spcBef>
                <a:spcPts val="0"/>
              </a:spcBef>
              <a:spcAft>
                <a:spcPts val="0"/>
              </a:spcAft>
              <a:buClr>
                <a:srgbClr val="595959"/>
              </a:buClr>
              <a:buSzPts val="1400"/>
              <a:buFont typeface="Commissioner"/>
              <a:buAutoNum type="arabicPeriod"/>
            </a:pPr>
            <a:r>
              <a:rPr lang="en">
                <a:solidFill>
                  <a:srgbClr val="595959"/>
                </a:solidFill>
              </a:rPr>
              <a:t>surrogate models (﻿e.g. TransSHAP)</a:t>
            </a:r>
            <a:endParaRPr>
              <a:solidFill>
                <a:srgbClr val="595959"/>
              </a:solidFill>
            </a:endParaRPr>
          </a:p>
          <a:p>
            <a:pPr marL="457200" lvl="0" indent="-317500" algn="l" rtl="0">
              <a:lnSpc>
                <a:spcPct val="115000"/>
              </a:lnSpc>
              <a:spcBef>
                <a:spcPts val="0"/>
              </a:spcBef>
              <a:spcAft>
                <a:spcPts val="0"/>
              </a:spcAft>
              <a:buClr>
                <a:srgbClr val="595959"/>
              </a:buClr>
              <a:buSzPts val="1400"/>
              <a:buFont typeface="Commissioner"/>
              <a:buAutoNum type="arabicPeriod"/>
            </a:pPr>
            <a:r>
              <a:rPr lang="en">
                <a:solidFill>
                  <a:srgbClr val="595959"/>
                </a:solidFill>
              </a:rPr>
              <a:t>decomposition-based methods</a:t>
            </a:r>
            <a:endParaRPr>
              <a:solidFill>
                <a:srgbClr val="595959"/>
              </a:solidFill>
            </a:endParaRPr>
          </a:p>
          <a:p>
            <a:pPr marL="0" lvl="0" indent="0" algn="l" rtl="0">
              <a:lnSpc>
                <a:spcPct val="125454"/>
              </a:lnSpc>
              <a:spcBef>
                <a:spcPts val="0"/>
              </a:spcBef>
              <a:spcAft>
                <a:spcPts val="1200"/>
              </a:spcAft>
              <a:buSzPts val="1400"/>
              <a:buNone/>
            </a:pPr>
            <a:endParaRPr>
              <a:solidFill>
                <a:srgbClr val="595959"/>
              </a:solidFill>
            </a:endParaRPr>
          </a:p>
        </p:txBody>
      </p:sp>
      <p:sp>
        <p:nvSpPr>
          <p:cNvPr id="376" name="Google Shape;376;p59"/>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1A1A1A"/>
                </a:solidFill>
              </a:rPr>
              <a:t>Feature Attribution-Based Explanation</a:t>
            </a:r>
            <a:endParaRPr sz="2800"/>
          </a:p>
        </p:txBody>
      </p:sp>
      <p:sp>
        <p:nvSpPr>
          <p:cNvPr id="2" name="Oval 1">
            <a:extLst>
              <a:ext uri="{FF2B5EF4-FFF2-40B4-BE49-F238E27FC236}">
                <a16:creationId xmlns:a16="http://schemas.microsoft.com/office/drawing/2014/main" id="{20E01D69-CAEB-64AA-A1AE-32F091B17DF9}"/>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14C912E8-7D47-4518-833C-6EE1E4917C6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26</a:t>
            </a:fld>
            <a:endParaRPr lang="en-US" sz="1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114300" lvl="0" indent="0" algn="just" rtl="0">
              <a:lnSpc>
                <a:spcPct val="115000"/>
              </a:lnSpc>
              <a:spcBef>
                <a:spcPts val="0"/>
              </a:spcBef>
              <a:spcAft>
                <a:spcPts val="0"/>
              </a:spcAft>
              <a:buSzPts val="1400"/>
              <a:buNone/>
            </a:pPr>
            <a:r>
              <a:rPr lang="en">
                <a:solidFill>
                  <a:srgbClr val="595959"/>
                </a:solidFill>
              </a:rPr>
              <a:t>﻿Perturbation-based methods work by </a:t>
            </a:r>
            <a:r>
              <a:rPr lang="en" b="1">
                <a:solidFill>
                  <a:srgbClr val="595959"/>
                </a:solidFill>
              </a:rPr>
              <a:t>perturbing input examples </a:t>
            </a:r>
            <a:r>
              <a:rPr lang="en">
                <a:solidFill>
                  <a:srgbClr val="595959"/>
                </a:solidFill>
              </a:rPr>
              <a:t>such as </a:t>
            </a:r>
            <a:r>
              <a:rPr lang="en" b="1">
                <a:solidFill>
                  <a:srgbClr val="595959"/>
                </a:solidFill>
              </a:rPr>
              <a:t>removing, masking</a:t>
            </a:r>
            <a:r>
              <a:rPr lang="en">
                <a:solidFill>
                  <a:srgbClr val="595959"/>
                </a:solidFill>
              </a:rPr>
              <a:t>, or </a:t>
            </a:r>
            <a:r>
              <a:rPr lang="en" b="1">
                <a:solidFill>
                  <a:srgbClr val="595959"/>
                </a:solidFill>
              </a:rPr>
              <a:t>altering</a:t>
            </a:r>
            <a:r>
              <a:rPr lang="en">
                <a:solidFill>
                  <a:srgbClr val="595959"/>
                </a:solidFill>
              </a:rPr>
              <a:t> input features and evaluating model output changes.</a:t>
            </a:r>
            <a:endParaRPr>
              <a:solidFill>
                <a:srgbClr val="595959"/>
              </a:solidFill>
            </a:endParaRPr>
          </a:p>
          <a:p>
            <a:pPr marL="114300" lvl="0" indent="0" algn="just" rtl="0">
              <a:lnSpc>
                <a:spcPct val="115000"/>
              </a:lnSpc>
              <a:spcBef>
                <a:spcPts val="0"/>
              </a:spcBef>
              <a:spcAft>
                <a:spcPts val="0"/>
              </a:spcAft>
              <a:buSzPts val="1400"/>
              <a:buNone/>
            </a:pPr>
            <a:endParaRPr>
              <a:solidFill>
                <a:srgbClr val="595959"/>
              </a:solidFill>
            </a:endParaRPr>
          </a:p>
          <a:p>
            <a:pPr marL="114300" lvl="0" indent="0" algn="just" rtl="0">
              <a:lnSpc>
                <a:spcPct val="115000"/>
              </a:lnSpc>
              <a:spcBef>
                <a:spcPts val="0"/>
              </a:spcBef>
              <a:spcAft>
                <a:spcPts val="0"/>
              </a:spcAft>
              <a:buSzPts val="1400"/>
              <a:buNone/>
            </a:pPr>
            <a:r>
              <a:rPr lang="en">
                <a:solidFill>
                  <a:srgbClr val="595959"/>
                </a:solidFill>
              </a:rPr>
              <a:t>﻿The most straightforward strategy is </a:t>
            </a:r>
            <a:r>
              <a:rPr lang="en" b="1">
                <a:solidFill>
                  <a:srgbClr val="595959"/>
                </a:solidFill>
              </a:rPr>
              <a:t>leave-one-out</a:t>
            </a:r>
            <a:r>
              <a:rPr lang="en">
                <a:solidFill>
                  <a:srgbClr val="595959"/>
                </a:solidFill>
              </a:rPr>
              <a:t>, which perturbs inputs by removing features at </a:t>
            </a:r>
            <a:r>
              <a:rPr lang="en" b="1">
                <a:solidFill>
                  <a:srgbClr val="595959"/>
                </a:solidFill>
              </a:rPr>
              <a:t>various levels </a:t>
            </a:r>
            <a:r>
              <a:rPr lang="en">
                <a:solidFill>
                  <a:srgbClr val="595959"/>
                </a:solidFill>
              </a:rPr>
              <a:t>including </a:t>
            </a:r>
            <a:r>
              <a:rPr lang="en" b="1">
                <a:solidFill>
                  <a:srgbClr val="595959"/>
                </a:solidFill>
              </a:rPr>
              <a:t>embedding vectors</a:t>
            </a:r>
            <a:r>
              <a:rPr lang="en">
                <a:solidFill>
                  <a:srgbClr val="595959"/>
                </a:solidFill>
              </a:rPr>
              <a:t>, </a:t>
            </a:r>
            <a:r>
              <a:rPr lang="en" b="1">
                <a:solidFill>
                  <a:srgbClr val="595959"/>
                </a:solidFill>
              </a:rPr>
              <a:t>hidden units, words, tokens</a:t>
            </a:r>
            <a:r>
              <a:rPr lang="en">
                <a:solidFill>
                  <a:srgbClr val="595959"/>
                </a:solidFill>
              </a:rPr>
              <a:t> and </a:t>
            </a:r>
            <a:r>
              <a:rPr lang="en" b="1">
                <a:solidFill>
                  <a:srgbClr val="595959"/>
                </a:solidFill>
              </a:rPr>
              <a:t>spans</a:t>
            </a:r>
            <a:r>
              <a:rPr lang="en">
                <a:solidFill>
                  <a:srgbClr val="595959"/>
                </a:solidFill>
              </a:rPr>
              <a:t> to measure </a:t>
            </a:r>
            <a:r>
              <a:rPr lang="en" b="1">
                <a:solidFill>
                  <a:srgbClr val="595959"/>
                </a:solidFill>
              </a:rPr>
              <a:t>feature importance</a:t>
            </a:r>
            <a:r>
              <a:rPr lang="en">
                <a:solidFill>
                  <a:srgbClr val="595959"/>
                </a:solidFill>
              </a:rPr>
              <a:t>.</a:t>
            </a:r>
            <a:endParaRPr>
              <a:solidFill>
                <a:srgbClr val="595959"/>
              </a:solidFill>
            </a:endParaRPr>
          </a:p>
          <a:p>
            <a:pPr marL="114300" lvl="0" indent="0" algn="just" rtl="0">
              <a:lnSpc>
                <a:spcPct val="115000"/>
              </a:lnSpc>
              <a:spcBef>
                <a:spcPts val="0"/>
              </a:spcBef>
              <a:spcAft>
                <a:spcPts val="0"/>
              </a:spcAft>
              <a:buSzPts val="1400"/>
              <a:buNone/>
            </a:pPr>
            <a:endParaRPr>
              <a:solidFill>
                <a:srgbClr val="595959"/>
              </a:solidFill>
            </a:endParaRPr>
          </a:p>
          <a:p>
            <a:pPr marL="114300" lvl="0" indent="0" algn="just" rtl="0">
              <a:lnSpc>
                <a:spcPct val="115000"/>
              </a:lnSpc>
              <a:spcBef>
                <a:spcPts val="0"/>
              </a:spcBef>
              <a:spcAft>
                <a:spcPts val="0"/>
              </a:spcAft>
              <a:buSzPts val="1400"/>
              <a:buNone/>
            </a:pPr>
            <a:r>
              <a:rPr lang="en">
                <a:solidFill>
                  <a:srgbClr val="595959"/>
                </a:solidFill>
              </a:rPr>
              <a:t>﻿The basic idea is to </a:t>
            </a:r>
            <a:r>
              <a:rPr lang="en" b="1">
                <a:solidFill>
                  <a:srgbClr val="595959"/>
                </a:solidFill>
              </a:rPr>
              <a:t>remove the minimum set of inputs</a:t>
            </a:r>
            <a:r>
              <a:rPr lang="en">
                <a:solidFill>
                  <a:srgbClr val="595959"/>
                </a:solidFill>
              </a:rPr>
              <a:t> to change the model prediction, ﻿this removal strategy assumes that input features are independent and ignores correlations among them.</a:t>
            </a:r>
            <a:endParaRPr>
              <a:solidFill>
                <a:srgbClr val="595959"/>
              </a:solidFill>
            </a:endParaRPr>
          </a:p>
          <a:p>
            <a:pPr marL="0" lvl="0" indent="0" algn="just" rtl="0">
              <a:lnSpc>
                <a:spcPct val="125454"/>
              </a:lnSpc>
              <a:spcBef>
                <a:spcPts val="0"/>
              </a:spcBef>
              <a:spcAft>
                <a:spcPts val="1200"/>
              </a:spcAft>
              <a:buSzPts val="1400"/>
              <a:buNone/>
            </a:pPr>
            <a:endParaRPr/>
          </a:p>
        </p:txBody>
      </p:sp>
      <p:sp>
        <p:nvSpPr>
          <p:cNvPr id="382" name="Google Shape;382;p60"/>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1A1A1A"/>
                </a:solidFill>
              </a:rPr>
              <a:t>﻿Perturbation-Based Explanation</a:t>
            </a:r>
            <a:endParaRPr sz="2800"/>
          </a:p>
        </p:txBody>
      </p:sp>
      <p:sp>
        <p:nvSpPr>
          <p:cNvPr id="2" name="Oval 1">
            <a:extLst>
              <a:ext uri="{FF2B5EF4-FFF2-40B4-BE49-F238E27FC236}">
                <a16:creationId xmlns:a16="http://schemas.microsoft.com/office/drawing/2014/main" id="{7D15F6A0-B79D-94BA-445F-D145D4D82EBA}"/>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93BC3DE3-D3EB-C482-14AF-3FFD8F53574C}"/>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27</a:t>
            </a:fld>
            <a:endParaRPr lang="en-US" sz="11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1A1A1A"/>
                </a:solidFill>
              </a:rPr>
              <a:t>﻿Attention-Based Explanation</a:t>
            </a:r>
            <a:endParaRPr sz="2800">
              <a:solidFill>
                <a:srgbClr val="1A1A1A"/>
              </a:solidFill>
            </a:endParaRPr>
          </a:p>
        </p:txBody>
      </p:sp>
      <p:sp>
        <p:nvSpPr>
          <p:cNvPr id="388" name="Google Shape;388;p61"/>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a:solidFill>
                  <a:srgbClr val="595959"/>
                </a:solidFill>
              </a:rPr>
              <a:t>﻿Attention mechanism is often viewed as a way to </a:t>
            </a:r>
            <a:r>
              <a:rPr lang="en" b="1">
                <a:solidFill>
                  <a:srgbClr val="595959"/>
                </a:solidFill>
              </a:rPr>
              <a:t>attend to the most relevant part of inputs</a:t>
            </a:r>
            <a:r>
              <a:rPr lang="en">
                <a:solidFill>
                  <a:srgbClr val="595959"/>
                </a:solidFill>
              </a:rPr>
              <a:t>.</a:t>
            </a:r>
            <a:endParaRPr>
              <a:solidFill>
                <a:srgbClr val="595959"/>
              </a:solidFill>
            </a:endParaRPr>
          </a:p>
          <a:p>
            <a:pPr marL="0" lvl="0" indent="0" algn="just" rtl="0">
              <a:lnSpc>
                <a:spcPct val="115000"/>
              </a:lnSpc>
              <a:spcBef>
                <a:spcPts val="0"/>
              </a:spcBef>
              <a:spcAft>
                <a:spcPts val="0"/>
              </a:spcAft>
              <a:buSzPts val="1400"/>
              <a:buNone/>
            </a:pPr>
            <a:r>
              <a:rPr lang="en">
                <a:solidFill>
                  <a:srgbClr val="595959"/>
                </a:solidFill>
              </a:rPr>
              <a:t>﻿Intuitively, attention may </a:t>
            </a:r>
            <a:r>
              <a:rPr lang="en" b="1">
                <a:solidFill>
                  <a:srgbClr val="595959"/>
                </a:solidFill>
              </a:rPr>
              <a:t>capture meaningful correlations </a:t>
            </a:r>
            <a:r>
              <a:rPr lang="en">
                <a:solidFill>
                  <a:srgbClr val="595959"/>
                </a:solidFill>
              </a:rPr>
              <a:t>between </a:t>
            </a:r>
            <a:r>
              <a:rPr lang="en" b="1">
                <a:solidFill>
                  <a:srgbClr val="595959"/>
                </a:solidFill>
              </a:rPr>
              <a:t>intermediate states of input </a:t>
            </a:r>
            <a:r>
              <a:rPr lang="en">
                <a:solidFill>
                  <a:srgbClr val="595959"/>
                </a:solidFill>
              </a:rPr>
              <a:t>that </a:t>
            </a:r>
            <a:r>
              <a:rPr lang="en" b="1">
                <a:solidFill>
                  <a:srgbClr val="595959"/>
                </a:solidFill>
              </a:rPr>
              <a:t>can explain the model’s predictions</a:t>
            </a:r>
            <a:r>
              <a:rPr lang="en">
                <a:solidFill>
                  <a:srgbClr val="595959"/>
                </a:solidFill>
              </a:rPr>
              <a:t>.</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attention weights</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analyzing the knowledge encoded in the attention</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These explanation techniques can be categorized into three main groups:</a:t>
            </a:r>
            <a:endParaRPr>
              <a:solidFill>
                <a:srgbClr val="595959"/>
              </a:solidFill>
            </a:endParaRPr>
          </a:p>
          <a:p>
            <a:pPr marL="914400" lvl="0" indent="-317500" algn="just" rtl="0">
              <a:lnSpc>
                <a:spcPct val="115000"/>
              </a:lnSpc>
              <a:spcBef>
                <a:spcPts val="0"/>
              </a:spcBef>
              <a:spcAft>
                <a:spcPts val="0"/>
              </a:spcAft>
              <a:buClr>
                <a:srgbClr val="595959"/>
              </a:buClr>
              <a:buSzPts val="1400"/>
              <a:buFont typeface="Commissioner"/>
              <a:buAutoNum type="arabicPeriod"/>
            </a:pPr>
            <a:r>
              <a:rPr lang="en">
                <a:solidFill>
                  <a:srgbClr val="595959"/>
                </a:solidFill>
              </a:rPr>
              <a:t>visualization methods</a:t>
            </a:r>
            <a:endParaRPr>
              <a:solidFill>
                <a:srgbClr val="595959"/>
              </a:solidFill>
            </a:endParaRPr>
          </a:p>
          <a:p>
            <a:pPr marL="914400" lvl="0" indent="-317500" algn="just" rtl="0">
              <a:lnSpc>
                <a:spcPct val="115000"/>
              </a:lnSpc>
              <a:spcBef>
                <a:spcPts val="0"/>
              </a:spcBef>
              <a:spcAft>
                <a:spcPts val="0"/>
              </a:spcAft>
              <a:buClr>
                <a:srgbClr val="595959"/>
              </a:buClr>
              <a:buSzPts val="1400"/>
              <a:buFont typeface="Commissioner"/>
              <a:buAutoNum type="arabicPeriod"/>
            </a:pPr>
            <a:r>
              <a:rPr lang="en">
                <a:solidFill>
                  <a:srgbClr val="595959"/>
                </a:solidFill>
              </a:rPr>
              <a:t>function-based methods</a:t>
            </a:r>
            <a:endParaRPr>
              <a:solidFill>
                <a:srgbClr val="595959"/>
              </a:solidFill>
            </a:endParaRPr>
          </a:p>
          <a:p>
            <a:pPr marL="914400" lvl="0" indent="-317500" algn="just" rtl="0">
              <a:lnSpc>
                <a:spcPct val="115000"/>
              </a:lnSpc>
              <a:spcBef>
                <a:spcPts val="0"/>
              </a:spcBef>
              <a:spcAft>
                <a:spcPts val="0"/>
              </a:spcAft>
              <a:buClr>
                <a:srgbClr val="595959"/>
              </a:buClr>
              <a:buSzPts val="1400"/>
              <a:buAutoNum type="arabicPeriod"/>
            </a:pPr>
            <a:r>
              <a:rPr lang="en">
                <a:solidFill>
                  <a:srgbClr val="595959"/>
                </a:solidFill>
              </a:rPr>
              <a:t>probing-based methods ﻿→learn global explanations</a:t>
            </a:r>
            <a:endParaRPr>
              <a:solidFill>
                <a:srgbClr val="595959"/>
              </a:solidFill>
            </a:endParaRPr>
          </a:p>
          <a:p>
            <a:pPr marL="0" lvl="0" indent="0" algn="just" rtl="0">
              <a:lnSpc>
                <a:spcPct val="125454"/>
              </a:lnSpc>
              <a:spcBef>
                <a:spcPts val="0"/>
              </a:spcBef>
              <a:spcAft>
                <a:spcPts val="1200"/>
              </a:spcAft>
              <a:buSzPts val="1400"/>
              <a:buNone/>
            </a:pPr>
            <a:endParaRPr>
              <a:solidFill>
                <a:srgbClr val="595959"/>
              </a:solidFill>
            </a:endParaRPr>
          </a:p>
        </p:txBody>
      </p:sp>
      <p:sp>
        <p:nvSpPr>
          <p:cNvPr id="2" name="Oval 1">
            <a:extLst>
              <a:ext uri="{FF2B5EF4-FFF2-40B4-BE49-F238E27FC236}">
                <a16:creationId xmlns:a16="http://schemas.microsoft.com/office/drawing/2014/main" id="{E3878D46-1A78-1234-872C-F4E62A3217D2}"/>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44E15B04-313B-CFED-6998-45D0D2055BF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28</a:t>
            </a:fld>
            <a:endParaRPr lang="en-US" sz="1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Visualization</a:t>
            </a:r>
            <a:endParaRPr sz="2800"/>
          </a:p>
        </p:txBody>
      </p:sp>
      <p:sp>
        <p:nvSpPr>
          <p:cNvPr id="394" name="Google Shape;394;p62"/>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a:solidFill>
                  <a:srgbClr val="595959"/>
                </a:solidFill>
              </a:rPr>
              <a:t>Understand how models work by showing attention patterns and statistics.</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﻿Common techniques involve visualizing attention heads for a single ﻿input using </a:t>
            </a:r>
            <a:r>
              <a:rPr lang="en" b="1">
                <a:solidFill>
                  <a:srgbClr val="595959"/>
                </a:solidFill>
              </a:rPr>
              <a:t>bipartite graphs</a:t>
            </a:r>
            <a:r>
              <a:rPr lang="en">
                <a:solidFill>
                  <a:srgbClr val="595959"/>
                </a:solidFill>
              </a:rPr>
              <a:t> or </a:t>
            </a:r>
            <a:r>
              <a:rPr lang="en" b="1">
                <a:solidFill>
                  <a:srgbClr val="595959"/>
                </a:solidFill>
              </a:rPr>
              <a:t>heatmaps</a:t>
            </a:r>
            <a:r>
              <a:rPr lang="en">
                <a:solidFill>
                  <a:srgbClr val="595959"/>
                </a:solidFill>
              </a:rPr>
              <a:t>.</a:t>
            </a:r>
            <a:endParaRPr>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﻿Some systems allow users to </a:t>
            </a:r>
            <a:r>
              <a:rPr lang="en" b="1">
                <a:solidFill>
                  <a:srgbClr val="595959"/>
                </a:solidFill>
              </a:rPr>
              <a:t>manually modify attention weights </a:t>
            </a:r>
            <a:r>
              <a:rPr lang="en">
                <a:solidFill>
                  <a:srgbClr val="595959"/>
                </a:solidFill>
              </a:rPr>
              <a:t>to </a:t>
            </a:r>
            <a:r>
              <a:rPr lang="en" b="1">
                <a:solidFill>
                  <a:srgbClr val="595959"/>
                </a:solidFill>
              </a:rPr>
              <a:t>observe effects.?</a:t>
            </a:r>
            <a:endParaRPr b="1">
              <a:solidFill>
                <a:srgbClr val="595959"/>
              </a:solidFill>
            </a:endParaRPr>
          </a:p>
          <a:p>
            <a:pPr marL="457200" lvl="0" indent="-317500" algn="just" rtl="0">
              <a:lnSpc>
                <a:spcPct val="115000"/>
              </a:lnSpc>
              <a:spcBef>
                <a:spcPts val="0"/>
              </a:spcBef>
              <a:spcAft>
                <a:spcPts val="0"/>
              </a:spcAft>
              <a:buClr>
                <a:schemeClr val="lt2"/>
              </a:buClr>
              <a:buSzPts val="1400"/>
              <a:buChar char="■"/>
            </a:pPr>
            <a:r>
              <a:rPr lang="en">
                <a:solidFill>
                  <a:srgbClr val="595959"/>
                </a:solidFill>
              </a:rPr>
              <a:t>﻿attention visualization provides an explicit, interactive way to diagnose bias, errors, and evaluate decision rules.</a:t>
            </a:r>
            <a:endParaRPr>
              <a:solidFill>
                <a:srgbClr val="595959"/>
              </a:solidFill>
            </a:endParaRPr>
          </a:p>
        </p:txBody>
      </p:sp>
      <p:sp>
        <p:nvSpPr>
          <p:cNvPr id="2" name="Oval 1">
            <a:extLst>
              <a:ext uri="{FF2B5EF4-FFF2-40B4-BE49-F238E27FC236}">
                <a16:creationId xmlns:a16="http://schemas.microsoft.com/office/drawing/2014/main" id="{74D27AC0-629B-036A-AFDB-7E9FA15A9BE2}"/>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8218418-2AAC-78AE-6161-322CE29E6426}"/>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29</a:t>
            </a:fld>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5" name="Google Shape;355;p48"/>
              <p:cNvSpPr txBox="1">
                <a:spLocks noGrp="1"/>
              </p:cNvSpPr>
              <p:nvPr>
                <p:ph type="body" idx="1"/>
              </p:nvPr>
            </p:nvSpPr>
            <p:spPr>
              <a:xfrm>
                <a:off x="713224" y="1525499"/>
                <a:ext cx="7717499" cy="3072137"/>
              </a:xfrm>
              <a:prstGeom prst="rect">
                <a:avLst/>
              </a:prstGeom>
            </p:spPr>
            <p:txBody>
              <a:bodyPr spcFirstLastPara="1" wrap="square" lIns="91425" tIns="91425" rIns="91425" bIns="91425" anchor="t" anchorCtr="0">
                <a:noAutofit/>
              </a:bodyPr>
              <a:lstStyle/>
              <a:p>
                <a:pPr marL="114300" indent="0" algn="just">
                  <a:buNone/>
                </a:pPr>
                <a14:m>
                  <m:oMathPara xmlns:m="http://schemas.openxmlformats.org/officeDocument/2006/math">
                    <m:oMathParaPr>
                      <m:jc m:val="left"/>
                    </m:oMathParaPr>
                    <m:oMath xmlns:m="http://schemas.openxmlformats.org/officeDocument/2006/math">
                      <m:r>
                        <a:rPr lang="en-US" b="0" i="1" smtClean="0">
                          <a:solidFill>
                            <a:srgbClr val="595959"/>
                          </a:solidFill>
                          <a:latin typeface="Cambria Math" panose="02040503050406030204" pitchFamily="18" charset="0"/>
                        </a:rPr>
                        <m:t>𝑝</m:t>
                      </m:r>
                      <m:d>
                        <m:dPr>
                          <m:ctrlPr>
                            <a:rPr lang="en-US" b="0" i="1" smtClean="0">
                              <a:solidFill>
                                <a:srgbClr val="595959"/>
                              </a:solidFill>
                              <a:latin typeface="Cambria Math" panose="02040503050406030204" pitchFamily="18" charset="0"/>
                            </a:rPr>
                          </m:ctrlPr>
                        </m:dPr>
                        <m:e>
                          <m:sSub>
                            <m:sSubPr>
                              <m:ctrlPr>
                                <a:rPr lang="en-US" b="0" i="1" smtClean="0">
                                  <a:solidFill>
                                    <a:srgbClr val="595959"/>
                                  </a:solidFill>
                                  <a:latin typeface="Cambria Math" panose="02040503050406030204" pitchFamily="18" charset="0"/>
                                </a:rPr>
                              </m:ctrlPr>
                            </m:sSubPr>
                            <m:e>
                              <m:r>
                                <a:rPr lang="en-US" b="0" i="1" smtClean="0">
                                  <a:solidFill>
                                    <a:srgbClr val="595959"/>
                                  </a:solidFill>
                                  <a:latin typeface="Cambria Math" panose="02040503050406030204" pitchFamily="18" charset="0"/>
                                </a:rPr>
                                <m:t>𝑥</m:t>
                              </m:r>
                            </m:e>
                            <m:sub>
                              <m:r>
                                <a:rPr lang="en-US" b="0" i="1" smtClean="0">
                                  <a:solidFill>
                                    <a:srgbClr val="595959"/>
                                  </a:solidFill>
                                  <a:latin typeface="Cambria Math" panose="02040503050406030204" pitchFamily="18" charset="0"/>
                                </a:rPr>
                                <m:t>1</m:t>
                              </m:r>
                            </m:sub>
                          </m:sSub>
                          <m:r>
                            <a:rPr lang="en-US" b="0" i="1" smtClean="0">
                              <a:solidFill>
                                <a:srgbClr val="595959"/>
                              </a:solidFill>
                              <a:latin typeface="Cambria Math" panose="02040503050406030204" pitchFamily="18" charset="0"/>
                            </a:rPr>
                            <m:t>, …, </m:t>
                          </m:r>
                          <m:sSub>
                            <m:sSubPr>
                              <m:ctrlPr>
                                <a:rPr lang="en-US" b="0" i="1" smtClean="0">
                                  <a:solidFill>
                                    <a:srgbClr val="595959"/>
                                  </a:solidFill>
                                  <a:latin typeface="Cambria Math" panose="02040503050406030204" pitchFamily="18" charset="0"/>
                                </a:rPr>
                              </m:ctrlPr>
                            </m:sSubPr>
                            <m:e>
                              <m:r>
                                <a:rPr lang="en-US" b="0" i="1" smtClean="0">
                                  <a:solidFill>
                                    <a:srgbClr val="595959"/>
                                  </a:solidFill>
                                  <a:latin typeface="Cambria Math" panose="02040503050406030204" pitchFamily="18" charset="0"/>
                                </a:rPr>
                                <m:t>𝑥</m:t>
                              </m:r>
                            </m:e>
                            <m:sub>
                              <m:r>
                                <a:rPr lang="en-US" b="0" i="1" smtClean="0">
                                  <a:solidFill>
                                    <a:srgbClr val="595959"/>
                                  </a:solidFill>
                                  <a:latin typeface="Cambria Math" panose="02040503050406030204" pitchFamily="18" charset="0"/>
                                </a:rPr>
                                <m:t>𝑇</m:t>
                              </m:r>
                            </m:sub>
                          </m:sSub>
                        </m:e>
                      </m:d>
                      <m:r>
                        <a:rPr lang="en-US" b="0" i="1" smtClean="0">
                          <a:solidFill>
                            <a:srgbClr val="595959"/>
                          </a:solidFill>
                          <a:latin typeface="Cambria Math" panose="02040503050406030204" pitchFamily="18" charset="0"/>
                        </a:rPr>
                        <m:t>=</m:t>
                      </m:r>
                      <m:r>
                        <a:rPr lang="en-US" b="0" i="1" smtClean="0">
                          <a:solidFill>
                            <a:srgbClr val="595959"/>
                          </a:solidFill>
                          <a:latin typeface="Cambria Math" panose="02040503050406030204" pitchFamily="18" charset="0"/>
                        </a:rPr>
                        <m:t>𝑝</m:t>
                      </m:r>
                      <m:r>
                        <a:rPr lang="en-US" b="0" i="1" smtClean="0">
                          <a:solidFill>
                            <a:srgbClr val="595959"/>
                          </a:solidFill>
                          <a:latin typeface="Cambria Math" panose="02040503050406030204" pitchFamily="18" charset="0"/>
                        </a:rPr>
                        <m:t>(</m:t>
                      </m:r>
                      <m:sSub>
                        <m:sSubPr>
                          <m:ctrlPr>
                            <a:rPr lang="en-US" i="1">
                              <a:solidFill>
                                <a:srgbClr val="595959"/>
                              </a:solidFill>
                              <a:latin typeface="Cambria Math" panose="02040503050406030204" pitchFamily="18" charset="0"/>
                            </a:rPr>
                          </m:ctrlPr>
                        </m:sSubPr>
                        <m:e>
                          <m:r>
                            <a:rPr lang="en-US" i="1">
                              <a:solidFill>
                                <a:srgbClr val="595959"/>
                              </a:solidFill>
                              <a:latin typeface="Cambria Math" panose="02040503050406030204" pitchFamily="18" charset="0"/>
                            </a:rPr>
                            <m:t>𝑥</m:t>
                          </m:r>
                        </m:e>
                        <m:sub>
                          <m:r>
                            <a:rPr lang="en-US" i="1">
                              <a:solidFill>
                                <a:srgbClr val="595959"/>
                              </a:solidFill>
                              <a:latin typeface="Cambria Math" panose="02040503050406030204" pitchFamily="18" charset="0"/>
                            </a:rPr>
                            <m:t>1</m:t>
                          </m:r>
                        </m:sub>
                      </m:sSub>
                      <m:r>
                        <a:rPr lang="en-US" b="0" i="1" smtClean="0">
                          <a:solidFill>
                            <a:srgbClr val="595959"/>
                          </a:solidFill>
                          <a:latin typeface="Cambria Math" panose="02040503050406030204" pitchFamily="18" charset="0"/>
                        </a:rPr>
                        <m:t>)</m:t>
                      </m:r>
                      <m:nary>
                        <m:naryPr>
                          <m:chr m:val="∏"/>
                          <m:ctrlPr>
                            <a:rPr lang="en-US" b="0" i="1" smtClean="0">
                              <a:solidFill>
                                <a:srgbClr val="595959"/>
                              </a:solidFill>
                              <a:latin typeface="Cambria Math" panose="02040503050406030204" pitchFamily="18" charset="0"/>
                            </a:rPr>
                          </m:ctrlPr>
                        </m:naryPr>
                        <m:sub>
                          <m:r>
                            <m:rPr>
                              <m:brk m:alnAt="23"/>
                            </m:rPr>
                            <a:rPr lang="en-US" b="0" i="1" smtClean="0">
                              <a:solidFill>
                                <a:srgbClr val="595959"/>
                              </a:solidFill>
                              <a:latin typeface="Cambria Math" panose="02040503050406030204" pitchFamily="18" charset="0"/>
                            </a:rPr>
                            <m:t>𝑡</m:t>
                          </m:r>
                          <m:r>
                            <a:rPr lang="en-US" b="0" i="1" smtClean="0">
                              <a:solidFill>
                                <a:srgbClr val="595959"/>
                              </a:solidFill>
                              <a:latin typeface="Cambria Math" panose="02040503050406030204" pitchFamily="18" charset="0"/>
                            </a:rPr>
                            <m:t>=2</m:t>
                          </m:r>
                        </m:sub>
                        <m:sup>
                          <m:r>
                            <a:rPr lang="en-US" b="0" i="1" smtClean="0">
                              <a:solidFill>
                                <a:srgbClr val="595959"/>
                              </a:solidFill>
                              <a:latin typeface="Cambria Math" panose="02040503050406030204" pitchFamily="18" charset="0"/>
                            </a:rPr>
                            <m:t>𝑇</m:t>
                          </m:r>
                        </m:sup>
                        <m:e>
                          <m:r>
                            <a:rPr lang="en-US" b="0" i="1" smtClean="0">
                              <a:solidFill>
                                <a:srgbClr val="595959"/>
                              </a:solidFill>
                              <a:latin typeface="Cambria Math" panose="02040503050406030204" pitchFamily="18" charset="0"/>
                            </a:rPr>
                            <m:t>𝑝</m:t>
                          </m:r>
                          <m:r>
                            <a:rPr lang="en-US" b="0" i="1" smtClean="0">
                              <a:solidFill>
                                <a:srgbClr val="595959"/>
                              </a:solidFill>
                              <a:latin typeface="Cambria Math" panose="02040503050406030204" pitchFamily="18" charset="0"/>
                            </a:rPr>
                            <m:t>(</m:t>
                          </m:r>
                          <m:sSub>
                            <m:sSubPr>
                              <m:ctrlPr>
                                <a:rPr lang="en-US" i="1">
                                  <a:solidFill>
                                    <a:srgbClr val="595959"/>
                                  </a:solidFill>
                                  <a:latin typeface="Cambria Math" panose="02040503050406030204" pitchFamily="18" charset="0"/>
                                </a:rPr>
                              </m:ctrlPr>
                            </m:sSubPr>
                            <m:e>
                              <m:r>
                                <a:rPr lang="en-US" i="1">
                                  <a:solidFill>
                                    <a:srgbClr val="595959"/>
                                  </a:solidFill>
                                  <a:latin typeface="Cambria Math" panose="02040503050406030204" pitchFamily="18" charset="0"/>
                                </a:rPr>
                                <m:t>𝑥</m:t>
                              </m:r>
                            </m:e>
                            <m:sub>
                              <m:r>
                                <a:rPr lang="en-US" i="1">
                                  <a:solidFill>
                                    <a:srgbClr val="595959"/>
                                  </a:solidFill>
                                  <a:latin typeface="Cambria Math" panose="02040503050406030204" pitchFamily="18" charset="0"/>
                                </a:rPr>
                                <m:t>𝑇</m:t>
                              </m:r>
                            </m:sub>
                          </m:sSub>
                          <m:r>
                            <a:rPr lang="en-US" b="0" i="1" smtClean="0">
                              <a:solidFill>
                                <a:srgbClr val="595959"/>
                              </a:solidFill>
                              <a:latin typeface="Cambria Math" panose="02040503050406030204" pitchFamily="18" charset="0"/>
                            </a:rPr>
                            <m:t>|</m:t>
                          </m:r>
                          <m:sSub>
                            <m:sSubPr>
                              <m:ctrlPr>
                                <a:rPr lang="en-US" i="1">
                                  <a:solidFill>
                                    <a:srgbClr val="595959"/>
                                  </a:solidFill>
                                  <a:latin typeface="Cambria Math" panose="02040503050406030204" pitchFamily="18" charset="0"/>
                                </a:rPr>
                              </m:ctrlPr>
                            </m:sSubPr>
                            <m:e>
                              <m:r>
                                <a:rPr lang="en-US" i="1">
                                  <a:solidFill>
                                    <a:srgbClr val="595959"/>
                                  </a:solidFill>
                                  <a:latin typeface="Cambria Math" panose="02040503050406030204" pitchFamily="18" charset="0"/>
                                </a:rPr>
                                <m:t>𝑥</m:t>
                              </m:r>
                            </m:e>
                            <m:sub>
                              <m:r>
                                <a:rPr lang="en-US" b="0" i="1" smtClean="0">
                                  <a:solidFill>
                                    <a:srgbClr val="595959"/>
                                  </a:solidFill>
                                  <a:latin typeface="Cambria Math" panose="02040503050406030204" pitchFamily="18" charset="0"/>
                                </a:rPr>
                                <m:t>1:</m:t>
                              </m:r>
                              <m:r>
                                <a:rPr lang="en-US" b="0" i="1" smtClean="0">
                                  <a:solidFill>
                                    <a:srgbClr val="595959"/>
                                  </a:solidFill>
                                  <a:latin typeface="Cambria Math" panose="02040503050406030204" pitchFamily="18" charset="0"/>
                                </a:rPr>
                                <m:t>𝑡</m:t>
                              </m:r>
                              <m:r>
                                <a:rPr lang="en-US" b="0" i="1" smtClean="0">
                                  <a:solidFill>
                                    <a:srgbClr val="595959"/>
                                  </a:solidFill>
                                  <a:latin typeface="Cambria Math" panose="02040503050406030204" pitchFamily="18" charset="0"/>
                                </a:rPr>
                                <m:t>−1</m:t>
                              </m:r>
                            </m:sub>
                          </m:sSub>
                          <m:r>
                            <a:rPr lang="en-US" b="0" i="1" smtClean="0">
                              <a:solidFill>
                                <a:srgbClr val="595959"/>
                              </a:solidFill>
                              <a:latin typeface="Cambria Math" panose="02040503050406030204" pitchFamily="18" charset="0"/>
                            </a:rPr>
                            <m:t>)</m:t>
                          </m:r>
                        </m:e>
                      </m:nary>
                    </m:oMath>
                  </m:oMathPara>
                </a14:m>
                <a:endParaRPr lang="en-US" dirty="0">
                  <a:solidFill>
                    <a:srgbClr val="595959"/>
                  </a:solidFill>
                </a:endParaRPr>
              </a:p>
              <a:p>
                <a:pPr marL="285750" indent="-171450" algn="just">
                  <a:buFont typeface="Arial" panose="020B0604020202020204" pitchFamily="34" charset="0"/>
                  <a:buChar char="•"/>
                </a:pPr>
                <a14:m>
                  <m:oMath xmlns:m="http://schemas.openxmlformats.org/officeDocument/2006/math">
                    <m:r>
                      <a:rPr lang="en-US" sz="1200" b="0" i="1" smtClean="0">
                        <a:solidFill>
                          <a:srgbClr val="595959"/>
                        </a:solidFill>
                        <a:latin typeface="Cambria Math" panose="02040503050406030204" pitchFamily="18" charset="0"/>
                      </a:rPr>
                      <m:t>𝑝</m:t>
                    </m:r>
                    <m:r>
                      <a:rPr lang="en-US" sz="1200" b="0" i="1" smtClean="0">
                        <a:solidFill>
                          <a:srgbClr val="595959"/>
                        </a:solidFill>
                        <a:latin typeface="Cambria Math" panose="02040503050406030204" pitchFamily="18" charset="0"/>
                      </a:rPr>
                      <m:t>(</m:t>
                    </m:r>
                    <m:sSub>
                      <m:sSubPr>
                        <m:ctrlPr>
                          <a:rPr lang="en-US" sz="1200" i="1">
                            <a:solidFill>
                              <a:srgbClr val="595959"/>
                            </a:solidFill>
                            <a:latin typeface="Cambria Math" panose="02040503050406030204" pitchFamily="18" charset="0"/>
                          </a:rPr>
                        </m:ctrlPr>
                      </m:sSubPr>
                      <m:e>
                        <m:r>
                          <a:rPr lang="en-US" sz="1200" i="1">
                            <a:solidFill>
                              <a:srgbClr val="595959"/>
                            </a:solidFill>
                            <a:latin typeface="Cambria Math" panose="02040503050406030204" pitchFamily="18" charset="0"/>
                          </a:rPr>
                          <m:t>𝑥</m:t>
                        </m:r>
                      </m:e>
                      <m:sub>
                        <m:r>
                          <a:rPr lang="en-US" sz="1200" i="1">
                            <a:solidFill>
                              <a:srgbClr val="595959"/>
                            </a:solidFill>
                            <a:latin typeface="Cambria Math" panose="02040503050406030204" pitchFamily="18" charset="0"/>
                          </a:rPr>
                          <m:t>𝑇</m:t>
                        </m:r>
                      </m:sub>
                    </m:sSub>
                    <m:r>
                      <a:rPr lang="en-US" sz="1200" b="0" i="1" smtClean="0">
                        <a:solidFill>
                          <a:srgbClr val="595959"/>
                        </a:solidFill>
                        <a:latin typeface="Cambria Math" panose="02040503050406030204" pitchFamily="18" charset="0"/>
                      </a:rPr>
                      <m:t>|</m:t>
                    </m:r>
                    <m:sSub>
                      <m:sSubPr>
                        <m:ctrlPr>
                          <a:rPr lang="en-US" sz="1200" i="1">
                            <a:solidFill>
                              <a:srgbClr val="595959"/>
                            </a:solidFill>
                            <a:latin typeface="Cambria Math" panose="02040503050406030204" pitchFamily="18" charset="0"/>
                          </a:rPr>
                        </m:ctrlPr>
                      </m:sSubPr>
                      <m:e>
                        <m:r>
                          <a:rPr lang="en-US" sz="1200" i="1">
                            <a:solidFill>
                              <a:srgbClr val="595959"/>
                            </a:solidFill>
                            <a:latin typeface="Cambria Math" panose="02040503050406030204" pitchFamily="18" charset="0"/>
                          </a:rPr>
                          <m:t>𝑥</m:t>
                        </m:r>
                      </m:e>
                      <m:sub>
                        <m:r>
                          <a:rPr lang="en-US" sz="1200" b="0" i="1" smtClean="0">
                            <a:solidFill>
                              <a:srgbClr val="595959"/>
                            </a:solidFill>
                            <a:latin typeface="Cambria Math" panose="02040503050406030204" pitchFamily="18" charset="0"/>
                          </a:rPr>
                          <m:t>1:</m:t>
                        </m:r>
                        <m:r>
                          <a:rPr lang="en-US" sz="1200" b="0" i="1" smtClean="0">
                            <a:solidFill>
                              <a:srgbClr val="595959"/>
                            </a:solidFill>
                            <a:latin typeface="Cambria Math" panose="02040503050406030204" pitchFamily="18" charset="0"/>
                          </a:rPr>
                          <m:t>𝑡</m:t>
                        </m:r>
                        <m:r>
                          <a:rPr lang="en-US" sz="1200" b="0" i="1" smtClean="0">
                            <a:solidFill>
                              <a:srgbClr val="595959"/>
                            </a:solidFill>
                            <a:latin typeface="Cambria Math" panose="02040503050406030204" pitchFamily="18" charset="0"/>
                          </a:rPr>
                          <m:t>−1</m:t>
                        </m:r>
                      </m:sub>
                    </m:sSub>
                    <m:r>
                      <a:rPr lang="en-US" sz="1200" b="0" i="1" smtClean="0">
                        <a:solidFill>
                          <a:srgbClr val="595959"/>
                        </a:solidFill>
                        <a:latin typeface="Cambria Math" panose="02040503050406030204" pitchFamily="18" charset="0"/>
                      </a:rPr>
                      <m:t>) </m:t>
                    </m:r>
                  </m:oMath>
                </a14:m>
                <a:r>
                  <a:rPr lang="en-US" sz="1200" dirty="0">
                    <a:solidFill>
                      <a:srgbClr val="595959"/>
                    </a:solidFill>
                    <a:highlight>
                      <a:schemeClr val="lt1"/>
                    </a:highlight>
                  </a:rPr>
                  <a:t>is modeled efficiently (e.g., using a feedforward NN)</a:t>
                </a:r>
              </a:p>
              <a:p>
                <a:pPr marL="114300" indent="0" algn="just">
                  <a:buNone/>
                </a:pPr>
                <a:endParaRPr lang="en-US" dirty="0">
                  <a:solidFill>
                    <a:srgbClr val="595959"/>
                  </a:solidFill>
                  <a:highlight>
                    <a:schemeClr val="lt1"/>
                  </a:highlight>
                </a:endParaRPr>
              </a:p>
              <a:p>
                <a:pPr marL="114300" indent="0" algn="just">
                  <a:buNone/>
                </a:pPr>
                <a:r>
                  <a:rPr lang="en-US" dirty="0">
                    <a:solidFill>
                      <a:srgbClr val="595959"/>
                    </a:solidFill>
                    <a:highlight>
                      <a:schemeClr val="lt1"/>
                    </a:highlight>
                  </a:rPr>
                  <a:t>﻿</a:t>
                </a:r>
                <a:r>
                  <a:rPr lang="en-US" b="1" dirty="0">
                    <a:solidFill>
                      <a:srgbClr val="595959"/>
                    </a:solidFill>
                    <a:highlight>
                      <a:schemeClr val="lt1"/>
                    </a:highlight>
                  </a:rPr>
                  <a:t>Conditional generation: </a:t>
                </a:r>
                <a:r>
                  <a:rPr lang="en-US" dirty="0">
                    <a:solidFill>
                      <a:srgbClr val="595959"/>
                    </a:solidFill>
                    <a:highlight>
                      <a:schemeClr val="lt1"/>
                    </a:highlight>
                  </a:rPr>
                  <a:t>Specifying a prefix </a:t>
                </a:r>
                <a14:m>
                  <m:oMath xmlns:m="http://schemas.openxmlformats.org/officeDocument/2006/math">
                    <m:sSub>
                      <m:sSubPr>
                        <m:ctrlPr>
                          <a:rPr lang="en-US" i="1">
                            <a:solidFill>
                              <a:srgbClr val="595959"/>
                            </a:solidFill>
                            <a:highlight>
                              <a:schemeClr val="lt1"/>
                            </a:highlight>
                            <a:latin typeface="Cambria Math" panose="02040503050406030204" pitchFamily="18" charset="0"/>
                          </a:rPr>
                        </m:ctrlPr>
                      </m:sSubPr>
                      <m:e>
                        <m:r>
                          <a:rPr lang="en-US" i="1">
                            <a:solidFill>
                              <a:srgbClr val="595959"/>
                            </a:solidFill>
                            <a:highlight>
                              <a:schemeClr val="lt1"/>
                            </a:highlight>
                            <a:latin typeface="Cambria Math" panose="02040503050406030204" pitchFamily="18" charset="0"/>
                          </a:rPr>
                          <m:t>𝑥</m:t>
                        </m:r>
                      </m:e>
                      <m:sub>
                        <m:r>
                          <a:rPr lang="en-US" i="1">
                            <a:solidFill>
                              <a:srgbClr val="595959"/>
                            </a:solidFill>
                            <a:highlight>
                              <a:schemeClr val="lt1"/>
                            </a:highlight>
                            <a:latin typeface="Cambria Math" panose="02040503050406030204" pitchFamily="18" charset="0"/>
                          </a:rPr>
                          <m:t>1:</m:t>
                        </m:r>
                        <m:r>
                          <a:rPr lang="en-US" b="0" i="1" smtClean="0">
                            <a:solidFill>
                              <a:srgbClr val="595959"/>
                            </a:solidFill>
                            <a:highlight>
                              <a:schemeClr val="lt1"/>
                            </a:highlight>
                            <a:latin typeface="Cambria Math" panose="02040503050406030204" pitchFamily="18" charset="0"/>
                          </a:rPr>
                          <m:t>𝑖</m:t>
                        </m:r>
                      </m:sub>
                    </m:sSub>
                  </m:oMath>
                </a14:m>
                <a:r>
                  <a:rPr lang="en-US" dirty="0">
                    <a:solidFill>
                      <a:srgbClr val="595959"/>
                    </a:solidFill>
                    <a:highlight>
                      <a:schemeClr val="lt1"/>
                    </a:highlight>
                  </a:rPr>
                  <a:t>, </a:t>
                </a:r>
                <a:r>
                  <a:rPr lang="en-US" dirty="0">
                    <a:solidFill>
                      <a:srgbClr val="595959"/>
                    </a:solidFill>
                  </a:rPr>
                  <a:t>﻿called a prompt, and sampling the rest </a:t>
                </a:r>
                <a14:m>
                  <m:oMath xmlns:m="http://schemas.openxmlformats.org/officeDocument/2006/math">
                    <m:sSub>
                      <m:sSubPr>
                        <m:ctrlPr>
                          <a:rPr lang="en-US" i="1">
                            <a:solidFill>
                              <a:srgbClr val="595959"/>
                            </a:solidFill>
                            <a:highlight>
                              <a:schemeClr val="lt1"/>
                            </a:highlight>
                            <a:latin typeface="Cambria Math" panose="02040503050406030204" pitchFamily="18" charset="0"/>
                          </a:rPr>
                        </m:ctrlPr>
                      </m:sSubPr>
                      <m:e>
                        <m:r>
                          <a:rPr lang="en-US" i="1">
                            <a:solidFill>
                              <a:srgbClr val="595959"/>
                            </a:solidFill>
                            <a:highlight>
                              <a:schemeClr val="lt1"/>
                            </a:highlight>
                            <a:latin typeface="Cambria Math" panose="02040503050406030204" pitchFamily="18" charset="0"/>
                          </a:rPr>
                          <m:t>𝑥</m:t>
                        </m:r>
                      </m:e>
                      <m:sub>
                        <m:r>
                          <a:rPr lang="en-US" b="0" i="1" smtClean="0">
                            <a:solidFill>
                              <a:srgbClr val="595959"/>
                            </a:solidFill>
                            <a:highlight>
                              <a:schemeClr val="lt1"/>
                            </a:highlight>
                            <a:latin typeface="Cambria Math" panose="02040503050406030204" pitchFamily="18" charset="0"/>
                          </a:rPr>
                          <m:t>𝑖</m:t>
                        </m:r>
                        <m:r>
                          <a:rPr lang="en-US" b="0" i="1" smtClean="0">
                            <a:solidFill>
                              <a:srgbClr val="595959"/>
                            </a:solidFill>
                            <a:highlight>
                              <a:schemeClr val="lt1"/>
                            </a:highlight>
                            <a:latin typeface="Cambria Math" panose="02040503050406030204" pitchFamily="18" charset="0"/>
                          </a:rPr>
                          <m:t>+1:</m:t>
                        </m:r>
                        <m:r>
                          <a:rPr lang="en-US" b="0" i="1" smtClean="0">
                            <a:solidFill>
                              <a:srgbClr val="595959"/>
                            </a:solidFill>
                            <a:highlight>
                              <a:schemeClr val="lt1"/>
                            </a:highlight>
                            <a:latin typeface="Cambria Math" panose="02040503050406030204" pitchFamily="18" charset="0"/>
                          </a:rPr>
                          <m:t>𝑇</m:t>
                        </m:r>
                      </m:sub>
                    </m:sSub>
                  </m:oMath>
                </a14:m>
                <a:endParaRPr lang="en-US" dirty="0">
                  <a:solidFill>
                    <a:srgbClr val="595959"/>
                  </a:solidFill>
                  <a:highlight>
                    <a:schemeClr val="lt1"/>
                  </a:highlight>
                </a:endParaRPr>
              </a:p>
              <a:p>
                <a:pPr marL="114300" indent="0" algn="just">
                  <a:buNone/>
                </a:pPr>
                <a:r>
                  <a:rPr lang="en-US" sz="1200" u="sng" dirty="0">
                    <a:solidFill>
                      <a:srgbClr val="595959"/>
                    </a:solidFill>
                    <a:highlight>
                      <a:schemeClr val="lt1"/>
                    </a:highlight>
                  </a:rPr>
                  <a:t>Example:</a:t>
                </a:r>
              </a:p>
              <a:p>
                <a:pPr marL="285750" indent="-171450" algn="just">
                  <a:buFont typeface="Arial" panose="020B0604020202020204" pitchFamily="34" charset="0"/>
                  <a:buChar char="•"/>
                </a:pPr>
                <a:r>
                  <a:rPr lang="en-US" sz="1200" b="1" dirty="0">
                    <a:solidFill>
                      <a:srgbClr val="595959"/>
                    </a:solidFill>
                  </a:rPr>
                  <a:t>Prompt: </a:t>
                </a:r>
                <a:r>
                  <a:rPr lang="en-US" sz="1200" dirty="0">
                    <a:solidFill>
                      <a:srgbClr val="595959"/>
                    </a:solidFill>
                  </a:rPr>
                  <a:t>The, dog, eats</a:t>
                </a:r>
              </a:p>
              <a:p>
                <a:pPr marL="285750" indent="-171450" algn="just">
                  <a:buFont typeface="Arial" panose="020B0604020202020204" pitchFamily="34" charset="0"/>
                  <a:buChar char="•"/>
                </a:pPr>
                <a:r>
                  <a:rPr lang="en-US" sz="1200" b="1" dirty="0">
                    <a:solidFill>
                      <a:srgbClr val="595959"/>
                    </a:solidFill>
                  </a:rPr>
                  <a:t>Completion: </a:t>
                </a:r>
                <a:r>
                  <a:rPr lang="en-US" sz="1200" dirty="0">
                    <a:solidFill>
                      <a:srgbClr val="595959"/>
                    </a:solidFill>
                  </a:rPr>
                  <a:t>the bone.</a:t>
                </a:r>
              </a:p>
              <a:p>
                <a:pPr marL="114300" indent="0" algn="just">
                  <a:buNone/>
                </a:pPr>
                <a:endParaRPr lang="en-US" dirty="0">
                  <a:solidFill>
                    <a:srgbClr val="595959"/>
                  </a:solidFill>
                </a:endParaRPr>
              </a:p>
              <a:p>
                <a:pPr marL="114300" indent="0" algn="just">
                  <a:buNone/>
                </a:pPr>
                <a:r>
                  <a:rPr lang="en-US" dirty="0">
                    <a:solidFill>
                      <a:srgbClr val="595959"/>
                    </a:solidFill>
                    <a:highlight>
                      <a:schemeClr val="lt1"/>
                    </a:highlight>
                  </a:rPr>
                  <a:t>﻿Conditional generation unlocks the ability to solve a variety of tasks by simply changing the prompt.</a:t>
                </a:r>
              </a:p>
              <a:p>
                <a:pPr marL="114300" indent="0" algn="just">
                  <a:buNone/>
                </a:pPr>
                <a:endParaRPr lang="en-US" dirty="0">
                  <a:solidFill>
                    <a:srgbClr val="595959"/>
                  </a:solidFill>
                  <a:highlight>
                    <a:schemeClr val="lt1"/>
                  </a:highlight>
                </a:endParaRPr>
              </a:p>
            </p:txBody>
          </p:sp>
        </mc:Choice>
        <mc:Fallback xmlns="">
          <p:sp>
            <p:nvSpPr>
              <p:cNvPr id="355" name="Google Shape;355;p48"/>
              <p:cNvSpPr txBox="1">
                <a:spLocks noGrp="1" noRot="1" noChangeAspect="1" noMove="1" noResize="1" noEditPoints="1" noAdjustHandles="1" noChangeArrowheads="1" noChangeShapeType="1" noTextEdit="1"/>
              </p:cNvSpPr>
              <p:nvPr>
                <p:ph type="body" idx="1"/>
              </p:nvPr>
            </p:nvSpPr>
            <p:spPr>
              <a:xfrm>
                <a:off x="713224" y="1525499"/>
                <a:ext cx="7717499" cy="3072137"/>
              </a:xfrm>
              <a:prstGeom prst="rect">
                <a:avLst/>
              </a:prstGeom>
              <a:blipFill>
                <a:blip r:embed="rId3"/>
                <a:stretch>
                  <a:fillRect t="-16942" r="-822"/>
                </a:stretch>
              </a:blipFill>
            </p:spPr>
            <p:txBody>
              <a:bodyPr/>
              <a:lstStyle/>
              <a:p>
                <a:r>
                  <a:rPr lang="en-US">
                    <a:noFill/>
                  </a:rPr>
                  <a:t> </a:t>
                </a:r>
              </a:p>
            </p:txBody>
          </p:sp>
        </mc:Fallback>
      </mc:AlternateContent>
      <p:sp>
        <p:nvSpPr>
          <p:cNvPr id="356" name="Google Shape;356;p4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Autoregressive language models</a:t>
            </a:r>
          </a:p>
        </p:txBody>
      </p:sp>
      <p:sp>
        <p:nvSpPr>
          <p:cNvPr id="2" name="Oval 1">
            <a:extLst>
              <a:ext uri="{FF2B5EF4-FFF2-40B4-BE49-F238E27FC236}">
                <a16:creationId xmlns:a16="http://schemas.microsoft.com/office/drawing/2014/main" id="{FC134C37-C638-B9AE-9041-A186DFF96EAC}"/>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95F0CBA3-17A4-0A44-5B39-59C30957514F}"/>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a:t>
            </a:fld>
            <a:endParaRPr lang="en-US" sz="1100" dirty="0"/>
          </a:p>
        </p:txBody>
      </p:sp>
    </p:spTree>
    <p:extLst>
      <p:ext uri="{BB962C8B-B14F-4D97-AF65-F5344CB8AC3E}">
        <p14:creationId xmlns:p14="http://schemas.microsoft.com/office/powerpoint/2010/main" val="421186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﻿Probing-Based Explanations</a:t>
            </a:r>
            <a:endParaRPr sz="2800"/>
          </a:p>
        </p:txBody>
      </p:sp>
      <p:sp>
        <p:nvSpPr>
          <p:cNvPr id="406" name="Google Shape;406;p64"/>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solidFill>
                  <a:srgbClr val="595959"/>
                </a:solidFill>
              </a:rPr>
              <a:t>The self-supervised pre-training process leads to models that acquire broad linguistic knowledge from the training data. The probing technique refers to methods used to understand the knowledge that LLMs such as BERT have captured.</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﻿Classifier-Based Probing</a:t>
            </a:r>
            <a:endParaRPr>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a:solidFill>
                  <a:srgbClr val="595959"/>
                </a:solidFill>
              </a:rPr>
              <a:t>word-level syntactic → ﻿part-of-speech tags, morphological tags, smallest phrase constituent tags, etc.</a:t>
            </a:r>
            <a:endParaRPr sz="1200">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a:solidFill>
                  <a:srgbClr val="595959"/>
                </a:solidFill>
              </a:rPr>
              <a:t>﻿sentence-level syntactic → voice (active or passive), tense (past, present, future), top-level syntactic sequence.</a:t>
            </a:r>
            <a:endParaRPr sz="1200">
              <a:solidFill>
                <a:srgbClr val="595959"/>
              </a:solidFill>
            </a:endParaRPr>
          </a:p>
          <a:p>
            <a:pPr marL="457200" lvl="0" indent="0" algn="l" rtl="0">
              <a:lnSpc>
                <a:spcPct val="115000"/>
              </a:lnSpc>
              <a:spcBef>
                <a:spcPts val="0"/>
              </a:spcBef>
              <a:spcAft>
                <a:spcPts val="0"/>
              </a:spcAft>
              <a:buSzPts val="1400"/>
              <a:buNone/>
            </a:pPr>
            <a:endParaRPr>
              <a:solidFill>
                <a:srgbClr val="595959"/>
              </a:solidFill>
            </a:endParaRPr>
          </a:p>
        </p:txBody>
      </p:sp>
      <p:sp>
        <p:nvSpPr>
          <p:cNvPr id="2" name="Oval 1">
            <a:extLst>
              <a:ext uri="{FF2B5EF4-FFF2-40B4-BE49-F238E27FC236}">
                <a16:creationId xmlns:a16="http://schemas.microsoft.com/office/drawing/2014/main" id="{1BB6A15A-BCCC-B277-7DCF-F092C54362AC}"/>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DC420BA6-5531-3AE7-EDFD-0A0211C428B5}"/>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30</a:t>
            </a:fld>
            <a:endParaRPr lang="en-US" sz="1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3">
            <a:alphaModFix/>
          </a:blip>
          <a:srcRect/>
          <a:stretch/>
        </p:blipFill>
        <p:spPr>
          <a:xfrm>
            <a:off x="914400" y="1590675"/>
            <a:ext cx="7620000" cy="2266950"/>
          </a:xfrm>
          <a:prstGeom prst="rect">
            <a:avLst/>
          </a:prstGeom>
          <a:noFill/>
          <a:ln>
            <a:noFill/>
          </a:ln>
        </p:spPr>
      </p:pic>
      <p:sp>
        <p:nvSpPr>
          <p:cNvPr id="2" name="Oval 1">
            <a:extLst>
              <a:ext uri="{FF2B5EF4-FFF2-40B4-BE49-F238E27FC236}">
                <a16:creationId xmlns:a16="http://schemas.microsoft.com/office/drawing/2014/main" id="{DAF19569-3443-2128-33BC-4378E4082700}"/>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B3D80A13-0207-33B9-E0FD-327D8CECDBBD}"/>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31</a:t>
            </a:fld>
            <a:endParaRPr lang="en-US"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6"/>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﻿Prompting paradigm</a:t>
            </a:r>
            <a:endParaRPr sz="2800">
              <a:solidFill>
                <a:srgbClr val="000000"/>
              </a:solidFill>
            </a:endParaRPr>
          </a:p>
        </p:txBody>
      </p:sp>
      <p:sp>
        <p:nvSpPr>
          <p:cNvPr id="417" name="Google Shape;417;p66"/>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﻿Popularized by GPT-3</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﻿A pre-trained LLM is given a prompt (e.g. an instruction) of a task and completes the response without any further training.</a:t>
            </a:r>
            <a:endParaRPr>
              <a:solidFill>
                <a:srgbClr val="595959"/>
              </a:solidFill>
            </a:endParaRPr>
          </a:p>
          <a:p>
            <a:pPr marL="914400" lvl="1" indent="-304800" algn="l" rtl="0">
              <a:lnSpc>
                <a:spcPct val="115000"/>
              </a:lnSpc>
              <a:spcBef>
                <a:spcPts val="0"/>
              </a:spcBef>
              <a:spcAft>
                <a:spcPts val="0"/>
              </a:spcAft>
              <a:buClr>
                <a:srgbClr val="E6E6E6"/>
              </a:buClr>
              <a:buSzPts val="1200"/>
              <a:buFont typeface="Commissioner"/>
              <a:buChar char="○"/>
            </a:pPr>
            <a:r>
              <a:rPr lang="en" sz="1200">
                <a:solidFill>
                  <a:srgbClr val="595959"/>
                </a:solidFill>
              </a:rPr>
              <a:t>﻿In-context learning: Brown et al. (2020) proposed few-shot prompting. includes a few input-output examples in the model’s context (input) before asking   the model to perform the task for an unseen example.</a:t>
            </a:r>
            <a:endParaRPr>
              <a:solidFill>
                <a:srgbClr val="595959"/>
              </a:solidFill>
            </a:endParaRPr>
          </a:p>
        </p:txBody>
      </p:sp>
      <p:sp>
        <p:nvSpPr>
          <p:cNvPr id="2" name="Oval 1">
            <a:extLst>
              <a:ext uri="{FF2B5EF4-FFF2-40B4-BE49-F238E27FC236}">
                <a16:creationId xmlns:a16="http://schemas.microsoft.com/office/drawing/2014/main" id="{1B0BD60C-9699-C24C-781E-AE00B4AD32B1}"/>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125CA824-1C49-FF0A-7D82-8E86E59BDDB8}"/>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32</a:t>
            </a:fld>
            <a:endParaRPr lang="en-US" sz="1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7"/>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Reasoning Problems</a:t>
            </a:r>
            <a:endParaRPr sz="2800"/>
          </a:p>
        </p:txBody>
      </p:sp>
      <p:pic>
        <p:nvPicPr>
          <p:cNvPr id="423" name="Google Shape;423;p67"/>
          <p:cNvPicPr preferRelativeResize="0"/>
          <p:nvPr/>
        </p:nvPicPr>
        <p:blipFill rotWithShape="1">
          <a:blip r:embed="rId3">
            <a:alphaModFix/>
          </a:blip>
          <a:srcRect/>
          <a:stretch/>
        </p:blipFill>
        <p:spPr>
          <a:xfrm>
            <a:off x="5320350" y="470650"/>
            <a:ext cx="2947601" cy="4083077"/>
          </a:xfrm>
          <a:prstGeom prst="rect">
            <a:avLst/>
          </a:prstGeom>
          <a:noFill/>
          <a:ln>
            <a:noFill/>
          </a:ln>
        </p:spPr>
      </p:pic>
      <p:sp>
        <p:nvSpPr>
          <p:cNvPr id="424" name="Google Shape;424;p67"/>
          <p:cNvSpPr/>
          <p:nvPr/>
        </p:nvSpPr>
        <p:spPr>
          <a:xfrm>
            <a:off x="6920325" y="2378050"/>
            <a:ext cx="679800" cy="670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mmissioner"/>
              <a:ea typeface="Commissioner"/>
              <a:cs typeface="Commissioner"/>
              <a:sym typeface="Commissioner"/>
            </a:endParaRPr>
          </a:p>
        </p:txBody>
      </p:sp>
      <p:sp>
        <p:nvSpPr>
          <p:cNvPr id="2" name="Oval 1">
            <a:extLst>
              <a:ext uri="{FF2B5EF4-FFF2-40B4-BE49-F238E27FC236}">
                <a16:creationId xmlns:a16="http://schemas.microsoft.com/office/drawing/2014/main" id="{1EDBB65A-8602-EDBA-236F-1F41E34FE8C1}"/>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27089555-720A-93DD-6221-9F449B7B8CD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33</a:t>
            </a:fld>
            <a:endParaRPr lang="en-US" sz="11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Compositionally of Language</a:t>
            </a:r>
            <a:endParaRPr sz="2800">
              <a:solidFill>
                <a:srgbClr val="000000"/>
              </a:solidFill>
            </a:endParaRPr>
          </a:p>
        </p:txBody>
      </p:sp>
      <p:sp>
        <p:nvSpPr>
          <p:cNvPr id="430" name="Google Shape;430;p68"/>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Compositionality of the languages</a:t>
            </a:r>
            <a:endParaRPr>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a:solidFill>
                  <a:srgbClr val="595959"/>
                </a:solidFill>
              </a:rPr>
              <a:t>Compositional Out-of-Distribution generalization: ability to understand novel composition of known concepts</a:t>
            </a:r>
            <a:endParaRPr sz="1200">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Problem decomposition can help</a:t>
            </a:r>
            <a:endParaRPr>
              <a:solidFill>
                <a:srgbClr val="595959"/>
              </a:solidFill>
            </a:endParaRPr>
          </a:p>
          <a:p>
            <a:pPr marL="914400" lvl="1" indent="-304800" algn="l" rtl="0">
              <a:lnSpc>
                <a:spcPct val="115000"/>
              </a:lnSpc>
              <a:spcBef>
                <a:spcPts val="0"/>
              </a:spcBef>
              <a:spcAft>
                <a:spcPts val="0"/>
              </a:spcAft>
              <a:buClr>
                <a:schemeClr val="dk2"/>
              </a:buClr>
              <a:buSzPts val="1200"/>
              <a:buFont typeface="Commissioner"/>
              <a:buChar char="○"/>
            </a:pPr>
            <a:r>
              <a:rPr lang="en" sz="1200">
                <a:solidFill>
                  <a:srgbClr val="595959"/>
                </a:solidFill>
              </a:rPr>
              <a:t>Decompose multi-step reasoning into intermediate steps</a:t>
            </a:r>
            <a:endParaRPr sz="1200">
              <a:solidFill>
                <a:srgbClr val="595959"/>
              </a:solidFill>
            </a:endParaRPr>
          </a:p>
        </p:txBody>
      </p:sp>
      <p:sp>
        <p:nvSpPr>
          <p:cNvPr id="2" name="Oval 1">
            <a:extLst>
              <a:ext uri="{FF2B5EF4-FFF2-40B4-BE49-F238E27FC236}">
                <a16:creationId xmlns:a16="http://schemas.microsoft.com/office/drawing/2014/main" id="{1C763E9B-FAC1-4423-83A3-09063617548E}"/>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92D683FD-7F57-77DB-947F-172C7DA06FE8}"/>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34</a:t>
            </a:fld>
            <a:endParaRPr lang="en-US" sz="11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69"/>
          <p:cNvPicPr preferRelativeResize="0"/>
          <p:nvPr/>
        </p:nvPicPr>
        <p:blipFill rotWithShape="1">
          <a:blip r:embed="rId3">
            <a:alphaModFix/>
          </a:blip>
          <a:srcRect/>
          <a:stretch/>
        </p:blipFill>
        <p:spPr>
          <a:xfrm>
            <a:off x="1790238" y="1539350"/>
            <a:ext cx="5563520" cy="3001799"/>
          </a:xfrm>
          <a:prstGeom prst="rect">
            <a:avLst/>
          </a:prstGeom>
          <a:noFill/>
          <a:ln>
            <a:noFill/>
          </a:ln>
        </p:spPr>
      </p:pic>
      <p:sp>
        <p:nvSpPr>
          <p:cNvPr id="436" name="Google Shape;436;p69"/>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Chain of Thought (CoT)</a:t>
            </a:r>
            <a:endParaRPr sz="2800">
              <a:solidFill>
                <a:srgbClr val="000000"/>
              </a:solidFill>
            </a:endParaRPr>
          </a:p>
        </p:txBody>
      </p:sp>
      <p:sp>
        <p:nvSpPr>
          <p:cNvPr id="2" name="Oval 1">
            <a:extLst>
              <a:ext uri="{FF2B5EF4-FFF2-40B4-BE49-F238E27FC236}">
                <a16:creationId xmlns:a16="http://schemas.microsoft.com/office/drawing/2014/main" id="{F9E64346-9C77-C7FD-850B-E96419A43FD8}"/>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EDC5093A-806C-A0CA-7993-B319C3EB4A17}"/>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35</a:t>
            </a:fld>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0"/>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Chain of Thought (CoT)</a:t>
            </a:r>
            <a:endParaRPr sz="2800">
              <a:solidFill>
                <a:srgbClr val="000000"/>
              </a:solidFill>
            </a:endParaRPr>
          </a:p>
        </p:txBody>
      </p:sp>
      <p:sp>
        <p:nvSpPr>
          <p:cNvPr id="442" name="Google Shape;442;p70"/>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400"/>
              <a:buNone/>
            </a:pPr>
            <a:r>
              <a:rPr lang="en">
                <a:solidFill>
                  <a:srgbClr val="595959"/>
                </a:solidFill>
              </a:rPr>
              <a:t>A chain of thought is a series of intermediate natural language reasoning steps that lead to the final output</a:t>
            </a:r>
            <a:endParaRPr>
              <a:solidFill>
                <a:srgbClr val="595959"/>
              </a:solidFill>
            </a:endParaRPr>
          </a:p>
          <a:p>
            <a:pPr marL="114300" lvl="0" indent="0" algn="l" rtl="0">
              <a:lnSpc>
                <a:spcPct val="115000"/>
              </a:lnSpc>
              <a:spcBef>
                <a:spcPts val="0"/>
              </a:spcBef>
              <a:spcAft>
                <a:spcPts val="0"/>
              </a:spcAft>
              <a:buSzPts val="1400"/>
              <a:buNone/>
            </a:pPr>
            <a:r>
              <a:rPr lang="en">
                <a:solidFill>
                  <a:srgbClr val="595959"/>
                </a:solidFill>
              </a:rPr>
              <a:t>use &lt;input</a:t>
            </a:r>
            <a:r>
              <a:rPr lang="en">
                <a:solidFill>
                  <a:srgbClr val="000000"/>
                </a:solidFill>
              </a:rPr>
              <a:t>,</a:t>
            </a:r>
            <a:r>
              <a:rPr lang="en">
                <a:solidFill>
                  <a:srgbClr val="FF0000"/>
                </a:solidFill>
              </a:rPr>
              <a:t> intermediate results</a:t>
            </a:r>
            <a:r>
              <a:rPr lang="en">
                <a:solidFill>
                  <a:srgbClr val="595959"/>
                </a:solidFill>
              </a:rPr>
              <a:t>, output&gt; triples</a:t>
            </a:r>
            <a:endParaRPr>
              <a:solidFill>
                <a:srgbClr val="595959"/>
              </a:solidFill>
            </a:endParaRPr>
          </a:p>
          <a:p>
            <a:pPr marL="114300" lvl="0" indent="0" algn="l" rtl="0">
              <a:lnSpc>
                <a:spcPct val="115000"/>
              </a:lnSpc>
              <a:spcBef>
                <a:spcPts val="0"/>
              </a:spcBef>
              <a:spcAft>
                <a:spcPts val="0"/>
              </a:spcAft>
              <a:buSzPts val="1400"/>
              <a:buNone/>
            </a:pPr>
            <a:endParaRPr>
              <a:solidFill>
                <a:srgbClr val="595959"/>
              </a:solidFill>
            </a:endParaRPr>
          </a:p>
          <a:p>
            <a:pPr marL="114300" lvl="0" indent="0" algn="l" rtl="0">
              <a:lnSpc>
                <a:spcPct val="115000"/>
              </a:lnSpc>
              <a:spcBef>
                <a:spcPts val="0"/>
              </a:spcBef>
              <a:spcAft>
                <a:spcPts val="0"/>
              </a:spcAft>
              <a:buSzPts val="1400"/>
              <a:buNone/>
            </a:pPr>
            <a:r>
              <a:rPr lang="en">
                <a:solidFill>
                  <a:srgbClr val="595959"/>
                </a:solidFill>
              </a:rPr>
              <a:t>Benefits:</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Decomposition </a:t>
            </a:r>
            <a:r>
              <a:rPr lang="en">
                <a:solidFill>
                  <a:srgbClr val="000000"/>
                </a:solidFill>
              </a:rPr>
              <a:t>→</a:t>
            </a:r>
            <a:r>
              <a:rPr lang="en">
                <a:solidFill>
                  <a:srgbClr val="595959"/>
                </a:solidFill>
              </a:rPr>
              <a:t> easier intermediate problems</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Interpretable</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More general than neural symbolic computing</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Leveraging prompting of LLM</a:t>
            </a:r>
            <a:endParaRPr>
              <a:solidFill>
                <a:srgbClr val="595959"/>
              </a:solidFill>
            </a:endParaRPr>
          </a:p>
          <a:p>
            <a:pPr marL="0" lvl="0" indent="0" algn="l" rtl="0">
              <a:lnSpc>
                <a:spcPct val="115000"/>
              </a:lnSpc>
              <a:spcBef>
                <a:spcPts val="0"/>
              </a:spcBef>
              <a:spcAft>
                <a:spcPts val="0"/>
              </a:spcAft>
              <a:buSzPts val="1400"/>
              <a:buNone/>
            </a:pPr>
            <a:endParaRPr>
              <a:solidFill>
                <a:srgbClr val="595959"/>
              </a:solidFill>
            </a:endParaRPr>
          </a:p>
        </p:txBody>
      </p:sp>
      <p:sp>
        <p:nvSpPr>
          <p:cNvPr id="2" name="Oval 1">
            <a:extLst>
              <a:ext uri="{FF2B5EF4-FFF2-40B4-BE49-F238E27FC236}">
                <a16:creationId xmlns:a16="http://schemas.microsoft.com/office/drawing/2014/main" id="{58A21260-D41A-719B-F326-23314FFA6744}"/>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071D4230-23B2-AE76-4AD6-09AA52D745A7}"/>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36</a:t>
            </a:fld>
            <a:endParaRPr lang="en-US" sz="11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solidFill>
                  <a:srgbClr val="000000"/>
                </a:solidFill>
              </a:rPr>
              <a:t>Explaining a dataset</a:t>
            </a:r>
            <a:endParaRPr sz="2800">
              <a:solidFill>
                <a:srgbClr val="000000"/>
              </a:solidFill>
            </a:endParaRPr>
          </a:p>
        </p:txBody>
      </p:sp>
      <p:sp>
        <p:nvSpPr>
          <p:cNvPr id="448" name="Google Shape;448;p71"/>
          <p:cNvSpPr txBox="1">
            <a:spLocks noGrp="1"/>
          </p:cNvSpPr>
          <p:nvPr>
            <p:ph type="body" idx="1"/>
          </p:nvPr>
        </p:nvSpPr>
        <p:spPr>
          <a:xfrm>
            <a:off x="713225" y="1525500"/>
            <a:ext cx="7717500" cy="3001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400"/>
              <a:buNone/>
            </a:pPr>
            <a:r>
              <a:rPr lang="en">
                <a:solidFill>
                  <a:srgbClr val="595959"/>
                </a:solidFill>
              </a:rPr>
              <a:t>As LLMs improve their context length and capabilities, they can be leveraged to explain an entire dataset, rather than explaining an LLM or its generations.</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Data analysis</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knowledge discovery</a:t>
            </a:r>
            <a:endParaRPr>
              <a:solidFill>
                <a:srgbClr val="595959"/>
              </a:solidFill>
            </a:endParaRPr>
          </a:p>
          <a:p>
            <a:pPr marL="457200" lvl="0" indent="-317500" algn="l" rtl="0">
              <a:lnSpc>
                <a:spcPct val="115000"/>
              </a:lnSpc>
              <a:spcBef>
                <a:spcPts val="0"/>
              </a:spcBef>
              <a:spcAft>
                <a:spcPts val="0"/>
              </a:spcAft>
              <a:buClr>
                <a:schemeClr val="lt2"/>
              </a:buClr>
              <a:buSzPts val="1400"/>
              <a:buFont typeface="Commissioner"/>
              <a:buChar char="■"/>
            </a:pPr>
            <a:r>
              <a:rPr lang="en">
                <a:solidFill>
                  <a:srgbClr val="595959"/>
                </a:solidFill>
              </a:rPr>
              <a:t>scientific applications</a:t>
            </a:r>
            <a:endParaRPr>
              <a:solidFill>
                <a:srgbClr val="595959"/>
              </a:solidFill>
            </a:endParaRPr>
          </a:p>
          <a:p>
            <a:pPr marL="12700" lvl="0" indent="0" algn="l" rtl="0">
              <a:lnSpc>
                <a:spcPct val="115000"/>
              </a:lnSpc>
              <a:spcBef>
                <a:spcPts val="0"/>
              </a:spcBef>
              <a:spcAft>
                <a:spcPts val="0"/>
              </a:spcAft>
              <a:buSzPts val="1400"/>
              <a:buNone/>
            </a:pPr>
            <a:endParaRPr>
              <a:solidFill>
                <a:srgbClr val="595959"/>
              </a:solidFill>
            </a:endParaRPr>
          </a:p>
          <a:p>
            <a:pPr marL="457200" lvl="0" indent="-317500" algn="l" rtl="0">
              <a:lnSpc>
                <a:spcPct val="115000"/>
              </a:lnSpc>
              <a:spcBef>
                <a:spcPts val="0"/>
              </a:spcBef>
              <a:spcAft>
                <a:spcPts val="0"/>
              </a:spcAft>
              <a:buSzPts val="1400"/>
              <a:buFont typeface="Commissioner"/>
              <a:buChar char="❖"/>
            </a:pPr>
            <a:r>
              <a:rPr lang="en">
                <a:solidFill>
                  <a:srgbClr val="595959"/>
                </a:solidFill>
              </a:rPr>
              <a:t>Tabular data </a:t>
            </a:r>
            <a:r>
              <a:rPr lang="en">
                <a:solidFill>
                  <a:srgbClr val="000000"/>
                </a:solidFill>
              </a:rPr>
              <a:t>→</a:t>
            </a:r>
            <a:r>
              <a:rPr lang="en">
                <a:solidFill>
                  <a:srgbClr val="595959"/>
                </a:solidFill>
              </a:rPr>
              <a:t> interactively visualize and analyze</a:t>
            </a:r>
            <a:endParaRPr>
              <a:solidFill>
                <a:srgbClr val="595959"/>
              </a:solidFill>
            </a:endParaRPr>
          </a:p>
          <a:p>
            <a:pPr marL="457200" lvl="0" indent="-317500" algn="l" rtl="0">
              <a:lnSpc>
                <a:spcPct val="115000"/>
              </a:lnSpc>
              <a:spcBef>
                <a:spcPts val="0"/>
              </a:spcBef>
              <a:spcAft>
                <a:spcPts val="0"/>
              </a:spcAft>
              <a:buSzPts val="1400"/>
              <a:buFont typeface="Commissioner"/>
              <a:buChar char="❖"/>
            </a:pPr>
            <a:r>
              <a:rPr lang="en">
                <a:solidFill>
                  <a:srgbClr val="595959"/>
                </a:solidFill>
              </a:rPr>
              <a:t>Text data</a:t>
            </a:r>
            <a:endParaRPr>
              <a:solidFill>
                <a:srgbClr val="595959"/>
              </a:solidFill>
            </a:endParaRPr>
          </a:p>
        </p:txBody>
      </p:sp>
      <p:sp>
        <p:nvSpPr>
          <p:cNvPr id="2" name="Oval 1">
            <a:extLst>
              <a:ext uri="{FF2B5EF4-FFF2-40B4-BE49-F238E27FC236}">
                <a16:creationId xmlns:a16="http://schemas.microsoft.com/office/drawing/2014/main" id="{25C286F0-CCA6-75BE-48DB-E68FC0AD153C}"/>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854E52D4-0DC4-20C6-729A-92B0CE1A123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37</a:t>
            </a:fld>
            <a:endParaRPr lang="en-US" sz="11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grpSp>
        <p:nvGrpSpPr>
          <p:cNvPr id="453" name="Google Shape;453;p72"/>
          <p:cNvGrpSpPr/>
          <p:nvPr/>
        </p:nvGrpSpPr>
        <p:grpSpPr>
          <a:xfrm>
            <a:off x="0" y="-450"/>
            <a:ext cx="9144000" cy="2572200"/>
            <a:chOff x="0" y="-150"/>
            <a:chExt cx="9144000" cy="2572200"/>
          </a:xfrm>
        </p:grpSpPr>
        <p:sp>
          <p:nvSpPr>
            <p:cNvPr id="454" name="Google Shape;454;p72"/>
            <p:cNvSpPr/>
            <p:nvPr/>
          </p:nvSpPr>
          <p:spPr>
            <a:xfrm>
              <a:off x="0" y="1649975"/>
              <a:ext cx="9144000" cy="57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5" name="Google Shape;455;p72"/>
            <p:cNvCxnSpPr/>
            <p:nvPr/>
          </p:nvCxnSpPr>
          <p:spPr>
            <a:xfrm rot="10800000">
              <a:off x="8430313" y="-150"/>
              <a:ext cx="0" cy="2572200"/>
            </a:xfrm>
            <a:prstGeom prst="straightConnector1">
              <a:avLst/>
            </a:prstGeom>
            <a:noFill/>
            <a:ln w="9525" cap="flat" cmpd="sng">
              <a:solidFill>
                <a:schemeClr val="dk1"/>
              </a:solidFill>
              <a:prstDash val="solid"/>
              <a:round/>
              <a:headEnd type="none" w="sm" len="sm"/>
              <a:tailEnd type="none" w="sm" len="sm"/>
            </a:ln>
          </p:spPr>
        </p:cxnSp>
      </p:grpSp>
      <p:sp>
        <p:nvSpPr>
          <p:cNvPr id="456" name="Google Shape;456;p72"/>
          <p:cNvSpPr txBox="1">
            <a:spLocks noGrp="1"/>
          </p:cNvSpPr>
          <p:nvPr>
            <p:ph type="title"/>
          </p:nvPr>
        </p:nvSpPr>
        <p:spPr>
          <a:xfrm>
            <a:off x="2654700" y="1028319"/>
            <a:ext cx="3834600" cy="110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7200"/>
              <a:buNone/>
            </a:pPr>
            <a:r>
              <a:rPr lang="en"/>
              <a:t>Thanks!</a:t>
            </a:r>
            <a:endParaRPr/>
          </a:p>
        </p:txBody>
      </p:sp>
      <p:sp>
        <p:nvSpPr>
          <p:cNvPr id="457" name="Google Shape;457;p72"/>
          <p:cNvSpPr txBox="1">
            <a:spLocks noGrp="1"/>
          </p:cNvSpPr>
          <p:nvPr>
            <p:ph type="subTitle" idx="1"/>
          </p:nvPr>
        </p:nvSpPr>
        <p:spPr>
          <a:xfrm>
            <a:off x="2654700" y="2342156"/>
            <a:ext cx="3834600" cy="97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650"/>
              <a:buNone/>
            </a:pPr>
            <a:r>
              <a:rPr lang="en"/>
              <a:t>Do you have any questions?</a:t>
            </a:r>
            <a:endParaRPr/>
          </a:p>
          <a:p>
            <a:pPr marL="0" lvl="0" indent="0" algn="ctr" rtl="0">
              <a:lnSpc>
                <a:spcPct val="115000"/>
              </a:lnSpc>
              <a:spcBef>
                <a:spcPts val="0"/>
              </a:spcBef>
              <a:spcAft>
                <a:spcPts val="0"/>
              </a:spcAft>
              <a:buSzPts val="1650"/>
              <a:buNone/>
            </a:pPr>
            <a:endParaRPr b="0"/>
          </a:p>
          <a:p>
            <a:pPr marL="0" lvl="0" indent="0" algn="ctr" rtl="0">
              <a:lnSpc>
                <a:spcPct val="115000"/>
              </a:lnSpc>
              <a:spcBef>
                <a:spcPts val="0"/>
              </a:spcBef>
              <a:spcAft>
                <a:spcPts val="0"/>
              </a:spcAft>
              <a:buSzPts val="1650"/>
              <a:buNone/>
            </a:pPr>
            <a:r>
              <a:rPr lang="en" b="0"/>
              <a:t>fatemehnadir@gamil.com </a:t>
            </a:r>
            <a:endParaRPr/>
          </a:p>
        </p:txBody>
      </p:sp>
      <p:sp>
        <p:nvSpPr>
          <p:cNvPr id="458" name="Google Shape;458;p72"/>
          <p:cNvSpPr/>
          <p:nvPr/>
        </p:nvSpPr>
        <p:spPr>
          <a:xfrm>
            <a:off x="1504059" y="3288575"/>
            <a:ext cx="6477713" cy="1170774"/>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body" idx="1"/>
          </p:nvPr>
        </p:nvSpPr>
        <p:spPr>
          <a:xfrm>
            <a:off x="713225" y="1525500"/>
            <a:ext cx="4542440" cy="20925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lt2"/>
              </a:buClr>
              <a:buSzPts val="1400"/>
              <a:buChar char="■"/>
            </a:pPr>
            <a:r>
              <a:rPr lang="en">
                <a:solidFill>
                  <a:srgbClr val="595959"/>
                </a:solidFill>
              </a:rPr>
              <a:t>A large language model (LLM) is a type of </a:t>
            </a:r>
            <a:r>
              <a:rPr lang="en" b="1">
                <a:solidFill>
                  <a:srgbClr val="595959"/>
                </a:solidFill>
              </a:rPr>
              <a:t>artificial intelligence (AI)</a:t>
            </a:r>
            <a:r>
              <a:rPr lang="en">
                <a:solidFill>
                  <a:srgbClr val="595959"/>
                </a:solidFill>
              </a:rPr>
              <a:t> program that can recognize and generate text, among other tasks. LLMs are trained on </a:t>
            </a:r>
            <a:r>
              <a:rPr lang="en" b="1">
                <a:solidFill>
                  <a:srgbClr val="595959"/>
                </a:solidFill>
              </a:rPr>
              <a:t>huge sets of data</a:t>
            </a:r>
            <a:r>
              <a:rPr lang="en">
                <a:solidFill>
                  <a:srgbClr val="595959"/>
                </a:solidFill>
              </a:rPr>
              <a:t> — hence the name "large." LLMs are built on machine learning: specifically, a type of neural network called a </a:t>
            </a:r>
            <a:r>
              <a:rPr lang="en" b="1">
                <a:solidFill>
                  <a:srgbClr val="595959"/>
                </a:solidFill>
              </a:rPr>
              <a:t>transformer model</a:t>
            </a:r>
            <a:r>
              <a:rPr lang="en">
                <a:solidFill>
                  <a:srgbClr val="595959"/>
                </a:solidFill>
              </a:rPr>
              <a:t>.</a:t>
            </a:r>
            <a:endParaRPr>
              <a:solidFill>
                <a:srgbClr val="595959"/>
              </a:solidFill>
            </a:endParaRPr>
          </a:p>
          <a:p>
            <a:pPr marL="457200" lvl="0" indent="-317500" algn="just" rtl="0">
              <a:lnSpc>
                <a:spcPct val="115000"/>
              </a:lnSpc>
              <a:spcBef>
                <a:spcPts val="0"/>
              </a:spcBef>
              <a:spcAft>
                <a:spcPts val="1200"/>
              </a:spcAft>
              <a:buClr>
                <a:schemeClr val="lt2"/>
              </a:buClr>
              <a:buSzPts val="1400"/>
              <a:buChar char="■"/>
            </a:pPr>
            <a:r>
              <a:rPr lang="en">
                <a:solidFill>
                  <a:srgbClr val="595959"/>
                </a:solidFill>
              </a:rPr>
              <a:t>In simpler terms, an LLM is a </a:t>
            </a:r>
            <a:r>
              <a:rPr lang="en" b="1">
                <a:solidFill>
                  <a:srgbClr val="595959"/>
                </a:solidFill>
              </a:rPr>
              <a:t>computer program</a:t>
            </a:r>
            <a:r>
              <a:rPr lang="en">
                <a:solidFill>
                  <a:srgbClr val="595959"/>
                </a:solidFill>
              </a:rPr>
              <a:t> that has been </a:t>
            </a:r>
            <a:r>
              <a:rPr lang="en" b="1">
                <a:solidFill>
                  <a:srgbClr val="595959"/>
                </a:solidFill>
              </a:rPr>
              <a:t>fed enough examples</a:t>
            </a:r>
            <a:r>
              <a:rPr lang="en">
                <a:solidFill>
                  <a:srgbClr val="595959"/>
                </a:solidFill>
              </a:rPr>
              <a:t> to be able to </a:t>
            </a:r>
            <a:r>
              <a:rPr lang="en" b="1">
                <a:solidFill>
                  <a:srgbClr val="595959"/>
                </a:solidFill>
              </a:rPr>
              <a:t>recognize</a:t>
            </a:r>
            <a:r>
              <a:rPr lang="en">
                <a:solidFill>
                  <a:srgbClr val="595959"/>
                </a:solidFill>
              </a:rPr>
              <a:t> and </a:t>
            </a:r>
            <a:r>
              <a:rPr lang="en" b="1">
                <a:solidFill>
                  <a:srgbClr val="595959"/>
                </a:solidFill>
              </a:rPr>
              <a:t>interpret human language</a:t>
            </a:r>
            <a:r>
              <a:rPr lang="en">
                <a:solidFill>
                  <a:srgbClr val="595959"/>
                </a:solidFill>
              </a:rPr>
              <a:t> or </a:t>
            </a:r>
            <a:r>
              <a:rPr lang="en" b="1">
                <a:solidFill>
                  <a:srgbClr val="595959"/>
                </a:solidFill>
              </a:rPr>
              <a:t>other types of complex data</a:t>
            </a:r>
            <a:r>
              <a:rPr lang="en">
                <a:solidFill>
                  <a:srgbClr val="595959"/>
                </a:solidFill>
              </a:rPr>
              <a:t>.</a:t>
            </a:r>
            <a:endParaRPr>
              <a:solidFill>
                <a:srgbClr val="595959"/>
              </a:solidFill>
            </a:endParaRPr>
          </a:p>
        </p:txBody>
      </p:sp>
      <p:sp>
        <p:nvSpPr>
          <p:cNvPr id="230" name="Google Shape;230;p37"/>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What is Large Language Model?</a:t>
            </a:r>
            <a:endParaRPr sz="2900"/>
          </a:p>
        </p:txBody>
      </p:sp>
      <p:pic>
        <p:nvPicPr>
          <p:cNvPr id="231" name="Google Shape;231;p37"/>
          <p:cNvPicPr preferRelativeResize="0"/>
          <p:nvPr/>
        </p:nvPicPr>
        <p:blipFill rotWithShape="1">
          <a:blip r:embed="rId3">
            <a:alphaModFix/>
          </a:blip>
          <a:srcRect/>
          <a:stretch/>
        </p:blipFill>
        <p:spPr>
          <a:xfrm>
            <a:off x="5661975" y="1977675"/>
            <a:ext cx="3077975" cy="1939375"/>
          </a:xfrm>
          <a:prstGeom prst="rect">
            <a:avLst/>
          </a:prstGeom>
          <a:noFill/>
          <a:ln>
            <a:noFill/>
          </a:ln>
        </p:spPr>
      </p:pic>
      <p:sp>
        <p:nvSpPr>
          <p:cNvPr id="2" name="Oval 1">
            <a:extLst>
              <a:ext uri="{FF2B5EF4-FFF2-40B4-BE49-F238E27FC236}">
                <a16:creationId xmlns:a16="http://schemas.microsoft.com/office/drawing/2014/main" id="{CC8A8B2F-A808-98EB-BF79-A87253313083}"/>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0514B467-F85D-DF05-4942-9F0C07F6519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4</a:t>
            </a:fld>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body" idx="1"/>
          </p:nvPr>
        </p:nvSpPr>
        <p:spPr>
          <a:xfrm>
            <a:off x="713224" y="1525500"/>
            <a:ext cx="7717499" cy="2092500"/>
          </a:xfrm>
          <a:prstGeom prst="rect">
            <a:avLst/>
          </a:prstGeom>
          <a:noFill/>
          <a:ln>
            <a:noFill/>
          </a:ln>
        </p:spPr>
        <p:txBody>
          <a:bodyPr spcFirstLastPara="1" wrap="square" lIns="91425" tIns="91425" rIns="91425" bIns="91425" anchor="t" anchorCtr="0">
            <a:noAutofit/>
          </a:bodyPr>
          <a:lstStyle/>
          <a:p>
            <a:pPr marL="400050" lvl="0" indent="-285750" algn="just" rtl="0">
              <a:lnSpc>
                <a:spcPct val="115000"/>
              </a:lnSpc>
              <a:spcBef>
                <a:spcPts val="0"/>
              </a:spcBef>
              <a:spcAft>
                <a:spcPts val="0"/>
              </a:spcAft>
              <a:buClr>
                <a:schemeClr val="lt2"/>
              </a:buClr>
              <a:buSzPts val="1400"/>
              <a:buChar char="■"/>
            </a:pPr>
            <a:r>
              <a:rPr lang="en" sz="1400">
                <a:solidFill>
                  <a:srgbClr val="595959"/>
                </a:solidFill>
              </a:rPr>
              <a:t>An LLM is essentially a next word predictor.</a:t>
            </a:r>
            <a:endParaRPr>
              <a:solidFill>
                <a:srgbClr val="595959"/>
              </a:solidFill>
            </a:endParaRPr>
          </a:p>
          <a:p>
            <a:pPr marL="400050" lvl="0" indent="-285750" algn="just" rtl="0">
              <a:lnSpc>
                <a:spcPct val="115000"/>
              </a:lnSpc>
              <a:spcBef>
                <a:spcPts val="0"/>
              </a:spcBef>
              <a:spcAft>
                <a:spcPts val="0"/>
              </a:spcAft>
              <a:buClr>
                <a:schemeClr val="lt2"/>
              </a:buClr>
              <a:buSzPts val="1400"/>
              <a:buChar char="■"/>
            </a:pPr>
            <a:r>
              <a:rPr lang="en" sz="1400">
                <a:solidFill>
                  <a:srgbClr val="595959"/>
                </a:solidFill>
              </a:rPr>
              <a:t>﻿Given an input sequence of words it predicts a probability distribution for the next word.</a:t>
            </a:r>
            <a:endParaRPr>
              <a:solidFill>
                <a:srgbClr val="595959"/>
              </a:solidFill>
            </a:endParaRPr>
          </a:p>
          <a:p>
            <a:pPr marL="400050" lvl="0" indent="-196850" algn="just" rtl="0">
              <a:lnSpc>
                <a:spcPct val="115000"/>
              </a:lnSpc>
              <a:spcBef>
                <a:spcPts val="0"/>
              </a:spcBef>
              <a:spcAft>
                <a:spcPts val="0"/>
              </a:spcAft>
              <a:buSzPts val="1400"/>
              <a:buNone/>
            </a:pPr>
            <a:endParaRPr sz="1400">
              <a:solidFill>
                <a:srgbClr val="595959"/>
              </a:solidFill>
            </a:endParaRPr>
          </a:p>
          <a:p>
            <a:pPr marL="400050" lvl="0" indent="-196850" algn="just" rtl="0">
              <a:lnSpc>
                <a:spcPct val="115000"/>
              </a:lnSpc>
              <a:spcBef>
                <a:spcPts val="0"/>
              </a:spcBef>
              <a:spcAft>
                <a:spcPts val="0"/>
              </a:spcAft>
              <a:buSzPts val="1400"/>
              <a:buNone/>
            </a:pPr>
            <a:endParaRPr sz="1400">
              <a:solidFill>
                <a:srgbClr val="595959"/>
              </a:solidFill>
            </a:endParaRPr>
          </a:p>
          <a:p>
            <a:pPr marL="400050" lvl="0" indent="-196850" algn="just" rtl="0">
              <a:lnSpc>
                <a:spcPct val="115000"/>
              </a:lnSpc>
              <a:spcBef>
                <a:spcPts val="0"/>
              </a:spcBef>
              <a:spcAft>
                <a:spcPts val="0"/>
              </a:spcAft>
              <a:buSzPts val="1400"/>
              <a:buNone/>
            </a:pPr>
            <a:endParaRPr sz="1400">
              <a:solidFill>
                <a:srgbClr val="595959"/>
              </a:solidFill>
            </a:endParaRPr>
          </a:p>
          <a:p>
            <a:pPr marL="114300" lvl="0" indent="0" algn="just" rtl="0">
              <a:lnSpc>
                <a:spcPct val="115000"/>
              </a:lnSpc>
              <a:spcBef>
                <a:spcPts val="0"/>
              </a:spcBef>
              <a:spcAft>
                <a:spcPts val="0"/>
              </a:spcAft>
              <a:buSzPts val="1400"/>
              <a:buNone/>
            </a:pPr>
            <a:endParaRPr sz="1400">
              <a:solidFill>
                <a:srgbClr val="595959"/>
              </a:solidFill>
            </a:endParaRPr>
          </a:p>
          <a:p>
            <a:pPr marL="400050" lvl="0" indent="-285750" algn="just" rtl="0">
              <a:lnSpc>
                <a:spcPct val="115000"/>
              </a:lnSpc>
              <a:spcBef>
                <a:spcPts val="0"/>
              </a:spcBef>
              <a:spcAft>
                <a:spcPts val="0"/>
              </a:spcAft>
              <a:buClr>
                <a:schemeClr val="lt2"/>
              </a:buClr>
              <a:buSzPts val="1400"/>
              <a:buChar char="■"/>
            </a:pPr>
            <a:r>
              <a:rPr lang="en" sz="1400">
                <a:solidFill>
                  <a:srgbClr val="595959"/>
                </a:solidFill>
              </a:rPr>
              <a:t>﻿Words are internally represented as high-dimensional vectors called </a:t>
            </a:r>
            <a:r>
              <a:rPr lang="en" sz="1400" b="1">
                <a:solidFill>
                  <a:srgbClr val="595959"/>
                </a:solidFill>
              </a:rPr>
              <a:t>embeddings</a:t>
            </a:r>
            <a:r>
              <a:rPr lang="en" sz="1400">
                <a:solidFill>
                  <a:srgbClr val="595959"/>
                </a:solidFill>
              </a:rPr>
              <a:t>.</a:t>
            </a:r>
            <a:endParaRPr>
              <a:solidFill>
                <a:srgbClr val="595959"/>
              </a:solidFill>
            </a:endParaRPr>
          </a:p>
          <a:p>
            <a:pPr marL="400050" lvl="0" indent="-285750" algn="just" rtl="0">
              <a:lnSpc>
                <a:spcPct val="115000"/>
              </a:lnSpc>
              <a:spcBef>
                <a:spcPts val="0"/>
              </a:spcBef>
              <a:spcAft>
                <a:spcPts val="0"/>
              </a:spcAft>
              <a:buClr>
                <a:schemeClr val="lt2"/>
              </a:buClr>
              <a:buSzPts val="1400"/>
              <a:buChar char="■"/>
            </a:pPr>
            <a:r>
              <a:rPr lang="en" sz="1400">
                <a:solidFill>
                  <a:srgbClr val="595959"/>
                </a:solidFill>
              </a:rPr>
              <a:t>﻿LLMs are trained on to perform next word prediction on a massive corpus (in Terabytes!) of text.</a:t>
            </a:r>
            <a:endParaRPr>
              <a:solidFill>
                <a:srgbClr val="595959"/>
              </a:solidFill>
            </a:endParaRPr>
          </a:p>
        </p:txBody>
      </p:sp>
      <p:sp>
        <p:nvSpPr>
          <p:cNvPr id="237" name="Google Shape;237;p38"/>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LLM Functionality and Training</a:t>
            </a:r>
            <a:endParaRPr sz="2900"/>
          </a:p>
        </p:txBody>
      </p:sp>
      <p:pic>
        <p:nvPicPr>
          <p:cNvPr id="238" name="Google Shape;238;p38"/>
          <p:cNvPicPr preferRelativeResize="0"/>
          <p:nvPr/>
        </p:nvPicPr>
        <p:blipFill rotWithShape="1">
          <a:blip r:embed="rId3">
            <a:alphaModFix/>
          </a:blip>
          <a:srcRect/>
          <a:stretch/>
        </p:blipFill>
        <p:spPr>
          <a:xfrm>
            <a:off x="1164200" y="2374550"/>
            <a:ext cx="6815549" cy="492475"/>
          </a:xfrm>
          <a:prstGeom prst="rect">
            <a:avLst/>
          </a:prstGeom>
          <a:noFill/>
          <a:ln>
            <a:noFill/>
          </a:ln>
        </p:spPr>
      </p:pic>
      <p:sp>
        <p:nvSpPr>
          <p:cNvPr id="2" name="Oval 1">
            <a:extLst>
              <a:ext uri="{FF2B5EF4-FFF2-40B4-BE49-F238E27FC236}">
                <a16:creationId xmlns:a16="http://schemas.microsoft.com/office/drawing/2014/main" id="{D6E741E0-6688-414B-FD30-135B978F7042}"/>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8C01CABB-F6F7-C5CF-6E49-0A478E916973}"/>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5</a:t>
            </a:fld>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body" idx="1"/>
          </p:nvPr>
        </p:nvSpPr>
        <p:spPr>
          <a:xfrm>
            <a:off x="713224" y="1525500"/>
            <a:ext cx="7717499" cy="2092500"/>
          </a:xfrm>
          <a:prstGeom prst="rect">
            <a:avLst/>
          </a:prstGeom>
          <a:noFill/>
          <a:ln>
            <a:noFill/>
          </a:ln>
        </p:spPr>
        <p:txBody>
          <a:bodyPr spcFirstLastPara="1" wrap="square" lIns="91425" tIns="91425" rIns="91425" bIns="91425" anchor="t" anchorCtr="0">
            <a:noAutofit/>
          </a:bodyPr>
          <a:lstStyle/>
          <a:p>
            <a:pPr marL="114300" lvl="0" indent="0" algn="just" rtl="0">
              <a:lnSpc>
                <a:spcPct val="115000"/>
              </a:lnSpc>
              <a:spcBef>
                <a:spcPts val="0"/>
              </a:spcBef>
              <a:spcAft>
                <a:spcPts val="0"/>
              </a:spcAft>
              <a:buSzPts val="1400"/>
              <a:buNone/>
            </a:pPr>
            <a:r>
              <a:rPr lang="en" sz="1400" dirty="0">
                <a:solidFill>
                  <a:srgbClr val="595959"/>
                </a:solidFill>
              </a:rPr>
              <a:t>The term large language model (LLM) is often used imprecisely. Here, we use it to refer to transformer-based neural language models that contain tens to hundreds of billions of parameters, and which are pre-trained on massive text data.</a:t>
            </a:r>
            <a:endParaRPr dirty="0">
              <a:solidFill>
                <a:srgbClr val="595959"/>
              </a:solidFill>
            </a:endParaRPr>
          </a:p>
          <a:p>
            <a:pPr marL="114300" lvl="0" indent="0" algn="just" rtl="0">
              <a:lnSpc>
                <a:spcPct val="115000"/>
              </a:lnSpc>
              <a:spcBef>
                <a:spcPts val="0"/>
              </a:spcBef>
              <a:spcAft>
                <a:spcPts val="0"/>
              </a:spcAft>
              <a:buSzPts val="1400"/>
              <a:buNone/>
            </a:pPr>
            <a:endParaRPr sz="1400" dirty="0">
              <a:solidFill>
                <a:srgbClr val="595959"/>
              </a:solidFill>
            </a:endParaRPr>
          </a:p>
          <a:p>
            <a:pPr marL="457200" lvl="0" indent="-317500" algn="just" rtl="0">
              <a:lnSpc>
                <a:spcPct val="115000"/>
              </a:lnSpc>
              <a:spcBef>
                <a:spcPts val="0"/>
              </a:spcBef>
              <a:spcAft>
                <a:spcPts val="0"/>
              </a:spcAft>
              <a:buClr>
                <a:schemeClr val="lt2"/>
              </a:buClr>
              <a:buSzPts val="1400"/>
              <a:buFont typeface="Red Hat Display"/>
              <a:buChar char="■"/>
            </a:pPr>
            <a:r>
              <a:rPr lang="en" sz="1400" dirty="0">
                <a:solidFill>
                  <a:srgbClr val="595959"/>
                </a:solidFill>
              </a:rPr>
              <a:t>BERT, RoBERTa, </a:t>
            </a:r>
            <a:r>
              <a:rPr lang="en" sz="1400" dirty="0" err="1">
                <a:solidFill>
                  <a:srgbClr val="595959"/>
                </a:solidFill>
              </a:rPr>
              <a:t>DistillBERT</a:t>
            </a:r>
            <a:r>
              <a:rPr lang="en" sz="1400" dirty="0">
                <a:solidFill>
                  <a:srgbClr val="595959"/>
                </a:solidFill>
              </a:rPr>
              <a:t>, </a:t>
            </a:r>
            <a:endParaRPr dirty="0">
              <a:solidFill>
                <a:srgbClr val="595959"/>
              </a:solidFill>
            </a:endParaRPr>
          </a:p>
          <a:p>
            <a:pPr marL="457200" lvl="0" indent="-317500" algn="just" rtl="0">
              <a:lnSpc>
                <a:spcPct val="115000"/>
              </a:lnSpc>
              <a:spcBef>
                <a:spcPts val="0"/>
              </a:spcBef>
              <a:spcAft>
                <a:spcPts val="0"/>
              </a:spcAft>
              <a:buClr>
                <a:schemeClr val="lt2"/>
              </a:buClr>
              <a:buSzPts val="1400"/>
              <a:buFont typeface="Red Hat Display"/>
              <a:buChar char="■"/>
            </a:pPr>
            <a:r>
              <a:rPr lang="en" sz="1400" dirty="0">
                <a:solidFill>
                  <a:srgbClr val="595959"/>
                </a:solidFill>
              </a:rPr>
              <a:t>ChatGPT, GPT-3, </a:t>
            </a:r>
            <a:r>
              <a:rPr lang="en" sz="1400" dirty="0" err="1">
                <a:solidFill>
                  <a:srgbClr val="595959"/>
                </a:solidFill>
              </a:rPr>
              <a:t>LaMDA</a:t>
            </a:r>
            <a:r>
              <a:rPr lang="en" sz="1400" dirty="0">
                <a:solidFill>
                  <a:srgbClr val="595959"/>
                </a:solidFill>
              </a:rPr>
              <a:t>, BLOOM</a:t>
            </a:r>
            <a:endParaRPr dirty="0">
              <a:solidFill>
                <a:srgbClr val="595959"/>
              </a:solidFill>
            </a:endParaRPr>
          </a:p>
        </p:txBody>
      </p:sp>
      <p:sp>
        <p:nvSpPr>
          <p:cNvPr id="244" name="Google Shape;244;p39"/>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Sample language foundation models</a:t>
            </a:r>
            <a:endParaRPr sz="2900"/>
          </a:p>
        </p:txBody>
      </p:sp>
      <p:sp>
        <p:nvSpPr>
          <p:cNvPr id="2" name="Oval 1">
            <a:extLst>
              <a:ext uri="{FF2B5EF4-FFF2-40B4-BE49-F238E27FC236}">
                <a16:creationId xmlns:a16="http://schemas.microsoft.com/office/drawing/2014/main" id="{24649A18-B9F1-2727-D02A-00F3DE6F5433}"/>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311E32B4-7D6C-37FE-0F16-288AFCA26F1A}"/>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6</a:t>
            </a:fld>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Evolution of NLP Models</a:t>
            </a:r>
            <a:endParaRPr sz="2900"/>
          </a:p>
        </p:txBody>
      </p:sp>
      <p:pic>
        <p:nvPicPr>
          <p:cNvPr id="250" name="Google Shape;250;p40"/>
          <p:cNvPicPr preferRelativeResize="0"/>
          <p:nvPr/>
        </p:nvPicPr>
        <p:blipFill rotWithShape="1">
          <a:blip r:embed="rId3">
            <a:alphaModFix/>
          </a:blip>
          <a:srcRect/>
          <a:stretch/>
        </p:blipFill>
        <p:spPr>
          <a:xfrm>
            <a:off x="1261872" y="1536192"/>
            <a:ext cx="6629402" cy="2496312"/>
          </a:xfrm>
          <a:prstGeom prst="rect">
            <a:avLst/>
          </a:prstGeom>
          <a:noFill/>
          <a:ln>
            <a:noFill/>
          </a:ln>
        </p:spPr>
      </p:pic>
      <p:sp>
        <p:nvSpPr>
          <p:cNvPr id="2" name="Oval 1">
            <a:extLst>
              <a:ext uri="{FF2B5EF4-FFF2-40B4-BE49-F238E27FC236}">
                <a16:creationId xmlns:a16="http://schemas.microsoft.com/office/drawing/2014/main" id="{336DBB23-5ECD-B15A-ADFB-59513831A696}"/>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B57397F-5E74-912A-EC22-60F882EF4DE7}"/>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7</a:t>
            </a:fld>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Evolution of NLP Models</a:t>
            </a:r>
            <a:endParaRPr sz="2900"/>
          </a:p>
        </p:txBody>
      </p:sp>
      <p:pic>
        <p:nvPicPr>
          <p:cNvPr id="256" name="Google Shape;256;p41"/>
          <p:cNvPicPr preferRelativeResize="0"/>
          <p:nvPr/>
        </p:nvPicPr>
        <p:blipFill rotWithShape="1">
          <a:blip r:embed="rId3">
            <a:alphaModFix/>
          </a:blip>
          <a:srcRect b="24721"/>
          <a:stretch/>
        </p:blipFill>
        <p:spPr>
          <a:xfrm>
            <a:off x="1258663" y="1534900"/>
            <a:ext cx="6626673" cy="2494175"/>
          </a:xfrm>
          <a:prstGeom prst="rect">
            <a:avLst/>
          </a:prstGeom>
          <a:noFill/>
          <a:ln>
            <a:noFill/>
          </a:ln>
        </p:spPr>
      </p:pic>
      <p:sp>
        <p:nvSpPr>
          <p:cNvPr id="2" name="Oval 1">
            <a:extLst>
              <a:ext uri="{FF2B5EF4-FFF2-40B4-BE49-F238E27FC236}">
                <a16:creationId xmlns:a16="http://schemas.microsoft.com/office/drawing/2014/main" id="{D499FF47-4EC2-E467-DAC4-7BD523ABE73E}"/>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E3E768D9-C84D-823E-3850-63AE12DA55B6}"/>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8</a:t>
            </a:fld>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body" idx="1"/>
          </p:nvPr>
        </p:nvSpPr>
        <p:spPr>
          <a:xfrm>
            <a:off x="713225" y="1525500"/>
            <a:ext cx="4542440" cy="20925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Clr>
                <a:schemeClr val="lt2"/>
              </a:buClr>
              <a:buSzPts val="1400"/>
              <a:buFont typeface="Arial"/>
              <a:buChar char="•"/>
            </a:pPr>
            <a:r>
              <a:rPr lang="en" dirty="0">
                <a:solidFill>
                  <a:srgbClr val="595959"/>
                </a:solidFill>
              </a:rPr>
              <a:t>﻿Encoder-only models (BERT, RoBERTa, ELECTRA)</a:t>
            </a:r>
            <a:endParaRPr dirty="0">
              <a:solidFill>
                <a:srgbClr val="595959"/>
              </a:solidFill>
            </a:endParaRPr>
          </a:p>
          <a:p>
            <a:pPr marL="457200" lvl="0" indent="-228600" algn="l" rtl="0">
              <a:lnSpc>
                <a:spcPct val="115000"/>
              </a:lnSpc>
              <a:spcBef>
                <a:spcPts val="0"/>
              </a:spcBef>
              <a:spcAft>
                <a:spcPts val="0"/>
              </a:spcAft>
              <a:buClr>
                <a:schemeClr val="dk2"/>
              </a:buClr>
              <a:buSzPts val="1400"/>
              <a:buFont typeface="Red Hat Display"/>
              <a:buNone/>
            </a:pPr>
            <a:endParaRPr dirty="0">
              <a:solidFill>
                <a:srgbClr val="595959"/>
              </a:solidFill>
            </a:endParaRPr>
          </a:p>
          <a:p>
            <a:pPr marL="285750" lvl="0" indent="-285750" algn="l" rtl="0">
              <a:lnSpc>
                <a:spcPct val="115000"/>
              </a:lnSpc>
              <a:spcBef>
                <a:spcPts val="0"/>
              </a:spcBef>
              <a:spcAft>
                <a:spcPts val="0"/>
              </a:spcAft>
              <a:buClr>
                <a:schemeClr val="lt2"/>
              </a:buClr>
              <a:buSzPts val="1400"/>
              <a:buFont typeface="Arial"/>
              <a:buChar char="•"/>
            </a:pPr>
            <a:r>
              <a:rPr lang="en" dirty="0">
                <a:solidFill>
                  <a:srgbClr val="595959"/>
                </a:solidFill>
              </a:rPr>
              <a:t>Decoder-only models (GPT-n models)</a:t>
            </a:r>
            <a:endParaRPr lang="fa-IR" dirty="0">
              <a:solidFill>
                <a:srgbClr val="595959"/>
              </a:solidFill>
            </a:endParaRPr>
          </a:p>
          <a:p>
            <a:pPr marL="285750" lvl="0" indent="-285750" algn="l" rtl="0">
              <a:lnSpc>
                <a:spcPct val="115000"/>
              </a:lnSpc>
              <a:spcBef>
                <a:spcPts val="0"/>
              </a:spcBef>
              <a:spcAft>
                <a:spcPts val="0"/>
              </a:spcAft>
              <a:buClr>
                <a:schemeClr val="lt2"/>
              </a:buClr>
              <a:buSzPts val="1400"/>
              <a:buFont typeface="Arial"/>
              <a:buChar char="•"/>
            </a:pPr>
            <a:endParaRPr lang="fa-IR" dirty="0">
              <a:solidFill>
                <a:srgbClr val="595959"/>
              </a:solidFill>
            </a:endParaRPr>
          </a:p>
          <a:p>
            <a:pPr marL="285750" indent="-285750">
              <a:buClr>
                <a:schemeClr val="lt2"/>
              </a:buClr>
              <a:buFont typeface="Arial"/>
              <a:buChar char="•"/>
            </a:pPr>
            <a:r>
              <a:rPr lang="en-US" dirty="0">
                <a:solidFill>
                  <a:srgbClr val="595959"/>
                </a:solidFill>
              </a:rPr>
              <a:t>Encoder-decoder models (T5, BART)</a:t>
            </a:r>
          </a:p>
          <a:p>
            <a:pPr marL="0" lvl="0" indent="0" algn="l" rtl="0">
              <a:lnSpc>
                <a:spcPct val="115000"/>
              </a:lnSpc>
              <a:spcBef>
                <a:spcPts val="0"/>
              </a:spcBef>
              <a:spcAft>
                <a:spcPts val="0"/>
              </a:spcAft>
              <a:buClr>
                <a:schemeClr val="lt2"/>
              </a:buClr>
              <a:buSzPts val="1400"/>
              <a:buNone/>
            </a:pPr>
            <a:endParaRPr dirty="0">
              <a:solidFill>
                <a:srgbClr val="595959"/>
              </a:solidFill>
            </a:endParaRPr>
          </a:p>
        </p:txBody>
      </p:sp>
      <p:sp>
        <p:nvSpPr>
          <p:cNvPr id="262" name="Google Shape;262;p42"/>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en" sz="2800"/>
              <a:t>Transformer Architecture</a:t>
            </a:r>
            <a:endParaRPr sz="2900"/>
          </a:p>
        </p:txBody>
      </p:sp>
      <p:pic>
        <p:nvPicPr>
          <p:cNvPr id="263" name="Google Shape;263;p42"/>
          <p:cNvPicPr preferRelativeResize="0"/>
          <p:nvPr/>
        </p:nvPicPr>
        <p:blipFill rotWithShape="1">
          <a:blip r:embed="rId3">
            <a:alphaModFix/>
          </a:blip>
          <a:srcRect/>
          <a:stretch/>
        </p:blipFill>
        <p:spPr>
          <a:xfrm>
            <a:off x="5917115" y="582625"/>
            <a:ext cx="2565584" cy="4014024"/>
          </a:xfrm>
          <a:prstGeom prst="rect">
            <a:avLst/>
          </a:prstGeom>
          <a:noFill/>
          <a:ln>
            <a:noFill/>
          </a:ln>
        </p:spPr>
      </p:pic>
      <p:sp>
        <p:nvSpPr>
          <p:cNvPr id="2" name="Oval 1">
            <a:extLst>
              <a:ext uri="{FF2B5EF4-FFF2-40B4-BE49-F238E27FC236}">
                <a16:creationId xmlns:a16="http://schemas.microsoft.com/office/drawing/2014/main" id="{DE710A03-D2C1-A2AE-D962-F6713C4CD550}"/>
              </a:ext>
            </a:extLst>
          </p:cNvPr>
          <p:cNvSpPr/>
          <p:nvPr/>
        </p:nvSpPr>
        <p:spPr>
          <a:xfrm>
            <a:off x="96852" y="4391746"/>
            <a:ext cx="365760" cy="365760"/>
          </a:xfrm>
          <a:prstGeom prst="ellipse">
            <a:avLst/>
          </a:prstGeom>
          <a:solidFill>
            <a:srgbClr val="F9F9F9"/>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rtl="1">
              <a:lnSpc>
                <a:spcPct val="100000"/>
              </a:lnSpc>
              <a:spcBef>
                <a:spcPts val="0"/>
              </a:spcBef>
              <a:spcAft>
                <a:spcPts val="0"/>
              </a:spcAft>
              <a:buClr>
                <a:srgbClr val="000000"/>
              </a:buClr>
              <a:buFont typeface="Arial"/>
            </a:pPr>
            <a:r>
              <a:rPr lang="en-US" dirty="0"/>
              <a:t>33</a:t>
            </a:r>
          </a:p>
        </p:txBody>
      </p:sp>
      <p:sp>
        <p:nvSpPr>
          <p:cNvPr id="3" name="TextBox 2">
            <a:extLst>
              <a:ext uri="{FF2B5EF4-FFF2-40B4-BE49-F238E27FC236}">
                <a16:creationId xmlns:a16="http://schemas.microsoft.com/office/drawing/2014/main" id="{F702A1F8-70FC-CDE2-D5C0-D63FF0381E11}"/>
              </a:ext>
            </a:extLst>
          </p:cNvPr>
          <p:cNvSpPr txBox="1"/>
          <p:nvPr/>
        </p:nvSpPr>
        <p:spPr>
          <a:xfrm>
            <a:off x="96852" y="4443821"/>
            <a:ext cx="365760" cy="261610"/>
          </a:xfrm>
          <a:prstGeom prst="rect">
            <a:avLst/>
          </a:prstGeom>
          <a:noFill/>
        </p:spPr>
        <p:txBody>
          <a:bodyPr wrap="square" rtlCol="0">
            <a:spAutoFit/>
          </a:bodyPr>
          <a:lstStyle/>
          <a:p>
            <a:pPr marR="0" algn="ctr" rtl="1">
              <a:lnSpc>
                <a:spcPct val="100000"/>
              </a:lnSpc>
              <a:spcBef>
                <a:spcPts val="0"/>
              </a:spcBef>
              <a:spcAft>
                <a:spcPts val="0"/>
              </a:spcAft>
              <a:buClr>
                <a:srgbClr val="000000"/>
              </a:buClr>
              <a:buFont typeface="Arial"/>
            </a:pPr>
            <a:fld id="{3406AF50-5E7D-3F4C-9700-D1BA4BBE2DBC}" type="slidenum">
              <a:rPr lang="en-US" sz="1100" smtClean="0"/>
              <a:pPr marR="0" algn="ctr" rtl="1">
                <a:lnSpc>
                  <a:spcPct val="100000"/>
                </a:lnSpc>
                <a:spcBef>
                  <a:spcPts val="0"/>
                </a:spcBef>
                <a:spcAft>
                  <a:spcPts val="0"/>
                </a:spcAft>
                <a:buClr>
                  <a:srgbClr val="000000"/>
                </a:buClr>
                <a:buFont typeface="Arial"/>
              </a:pPr>
              <a:t>9</a:t>
            </a:fld>
            <a:endParaRPr lang="en-US" sz="1100" dirty="0"/>
          </a:p>
        </p:txBody>
      </p:sp>
    </p:spTree>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1842</Words>
  <Application>Microsoft Macintosh PowerPoint</Application>
  <PresentationFormat>On-screen Show (16:9)</PresentationFormat>
  <Paragraphs>278</Paragraphs>
  <Slides>38</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Lato</vt:lpstr>
      <vt:lpstr>Red Hat Display</vt:lpstr>
      <vt:lpstr>Golos Text</vt:lpstr>
      <vt:lpstr>Cambria Math</vt:lpstr>
      <vt:lpstr>Helvetica Neue</vt:lpstr>
      <vt:lpstr>Commissioner</vt:lpstr>
      <vt:lpstr>Noto Sans Symbols</vt:lpstr>
      <vt:lpstr>Formulating a Research Problem for University Students by Slidesgo</vt:lpstr>
      <vt:lpstr>Simple Light</vt:lpstr>
      <vt:lpstr>Introduction to  Interpretability in the Era of  Large Language Models</vt:lpstr>
      <vt:lpstr>What is Language Model? </vt:lpstr>
      <vt:lpstr>Autoregressive language models</vt:lpstr>
      <vt:lpstr>What is Large Language Model?</vt:lpstr>
      <vt:lpstr>LLM Functionality and Training</vt:lpstr>
      <vt:lpstr>Sample language foundation models</vt:lpstr>
      <vt:lpstr>Evolution of NLP Models</vt:lpstr>
      <vt:lpstr>Evolution of NLP Models</vt:lpstr>
      <vt:lpstr>Transformer Architecture</vt:lpstr>
      <vt:lpstr>New abilities emerge in larger models</vt:lpstr>
      <vt:lpstr>A timeline of existing large language models </vt:lpstr>
      <vt:lpstr>LLM use cases</vt:lpstr>
      <vt:lpstr>Unique opportunities of LLM interpretation</vt:lpstr>
      <vt:lpstr>Risks</vt:lpstr>
      <vt:lpstr>LLM Capabilities</vt:lpstr>
      <vt:lpstr>Well, writing a good prompt is still an art …</vt:lpstr>
      <vt:lpstr>Let us test LLM’s knowledge</vt:lpstr>
      <vt:lpstr>Let us test LLM’s knowledge</vt:lpstr>
      <vt:lpstr>Let us test LLM’s knowledge  </vt:lpstr>
      <vt:lpstr>Trustworthiness Dimensions</vt:lpstr>
      <vt:lpstr>Trustworthiness Dimension: Alignment</vt:lpstr>
      <vt:lpstr>Prompt Attacks</vt:lpstr>
      <vt:lpstr>Prompt Attacks</vt:lpstr>
      <vt:lpstr>Explainability for Large Language Models</vt:lpstr>
      <vt:lpstr>Categorize LLM explainability</vt:lpstr>
      <vt:lpstr>Feature Attribution-Based Explanation</vt:lpstr>
      <vt:lpstr>Perturbation-Based Explanation</vt:lpstr>
      <vt:lpstr>Attention-Based Explanation</vt:lpstr>
      <vt:lpstr>Visualization</vt:lpstr>
      <vt:lpstr>Probing-Based Explanations</vt:lpstr>
      <vt:lpstr>PowerPoint Presentation</vt:lpstr>
      <vt:lpstr>Prompting paradigm</vt:lpstr>
      <vt:lpstr>Reasoning Problems</vt:lpstr>
      <vt:lpstr>Compositionally of Language</vt:lpstr>
      <vt:lpstr>Chain of Thought (CoT)</vt:lpstr>
      <vt:lpstr>Chain of Thought (CoT)</vt:lpstr>
      <vt:lpstr>Explaining a dataset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Interpretability in the Era of  Large Language Models</dc:title>
  <cp:lastModifiedBy>Fatemeh Nadi</cp:lastModifiedBy>
  <cp:revision>5</cp:revision>
  <dcterms:modified xsi:type="dcterms:W3CDTF">2024-04-20T09:58:05Z</dcterms:modified>
</cp:coreProperties>
</file>